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72" r:id="rId3"/>
    <p:sldId id="256" r:id="rId4"/>
    <p:sldId id="270" r:id="rId5"/>
    <p:sldId id="257" r:id="rId6"/>
    <p:sldId id="258" r:id="rId7"/>
    <p:sldId id="259" r:id="rId8"/>
    <p:sldId id="260" r:id="rId9"/>
    <p:sldId id="276" r:id="rId10"/>
    <p:sldId id="261" r:id="rId11"/>
    <p:sldId id="262" r:id="rId12"/>
    <p:sldId id="289" r:id="rId13"/>
    <p:sldId id="263" r:id="rId14"/>
    <p:sldId id="264" r:id="rId15"/>
    <p:sldId id="278" r:id="rId16"/>
    <p:sldId id="288" r:id="rId17"/>
    <p:sldId id="287" r:id="rId18"/>
    <p:sldId id="279" r:id="rId19"/>
    <p:sldId id="280" r:id="rId20"/>
    <p:sldId id="281" r:id="rId21"/>
    <p:sldId id="286" r:id="rId22"/>
    <p:sldId id="282" r:id="rId23"/>
    <p:sldId id="283" r:id="rId24"/>
    <p:sldId id="284" r:id="rId25"/>
    <p:sldId id="285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</p:sldIdLst>
  <p:sldSz cx="12192000" cy="6858000"/>
  <p:notesSz cx="9872663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7804" y="2705557"/>
            <a:ext cx="5555615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5435" y="2076069"/>
            <a:ext cx="6313805" cy="1748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061" y="6391897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58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4.jp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FDDBD8F-DAB8-FD15-EADF-58423B85DA4B}"/>
              </a:ext>
            </a:extLst>
          </p:cNvPr>
          <p:cNvSpPr txBox="1"/>
          <p:nvPr/>
        </p:nvSpPr>
        <p:spPr>
          <a:xfrm>
            <a:off x="3276600" y="1143000"/>
            <a:ext cx="6097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 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zh-TW" altLang="zh-HK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智能手機應用程式</a:t>
            </a:r>
            <a:r>
              <a:rPr lang="en-US" altLang="zh-HK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(APP)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altLang="zh-HK" sz="1800" dirty="0">
                <a:effectLst/>
                <a:latin typeface="DengXian" panose="02010600030101010101" pitchFamily="2" charset="-122"/>
                <a:ea typeface="新細明體" panose="02020500000000000000" pitchFamily="18" charset="-120"/>
              </a:rPr>
              <a:t> 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endParaRPr lang="en-US" altLang="zh-TW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閣下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可于</a:t>
            </a:r>
            <a:r>
              <a:rPr lang="en-US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App Store</a:t>
            </a:r>
            <a:r>
              <a:rPr lang="zh-CN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或</a:t>
            </a:r>
            <a:r>
              <a:rPr lang="en-US" altLang="zh-HK" sz="1800" dirty="0">
                <a:effectLst/>
                <a:latin typeface="DengXian" panose="02010600030101010101" pitchFamily="2" charset="-122"/>
                <a:ea typeface="新細明體" panose="02020500000000000000" pitchFamily="18" charset="-120"/>
              </a:rPr>
              <a:t> Google Play</a:t>
            </a:r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安裝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</a:t>
            </a:r>
            <a:r>
              <a:rPr lang="en-US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Ayers</a:t>
            </a:r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安編碼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 </a:t>
            </a:r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altLang="zh-TW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altLang="zh-TW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altLang="zh-TW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及潮商證券手機應用程式。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altLang="zh-HK" sz="1800" dirty="0">
                <a:effectLst/>
                <a:latin typeface="DengXian" panose="02010600030101010101" pitchFamily="2" charset="-122"/>
                <a:ea typeface="新細明體" panose="02020500000000000000" pitchFamily="18" charset="-120"/>
              </a:rPr>
              <a:t> 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endParaRPr lang="en-US" altLang="zh-TW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altLang="zh-TW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如有問題，請咨詢我們客服電話（</a:t>
            </a:r>
            <a:r>
              <a:rPr lang="en-US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852</a:t>
            </a:r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）</a:t>
            </a:r>
            <a:r>
              <a:rPr lang="en-US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3899 2524.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E7D7A45-86FC-30E9-0A49-7C652F296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" t="40523" r="50000" b="-241"/>
          <a:stretch/>
        </p:blipFill>
        <p:spPr>
          <a:xfrm>
            <a:off x="8979324" y="1568034"/>
            <a:ext cx="1445970" cy="146779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15D47B1C-E25C-32F6-2DEF-A8EFFA569ECB}"/>
              </a:ext>
            </a:extLst>
          </p:cNvPr>
          <p:cNvGrpSpPr/>
          <p:nvPr/>
        </p:nvGrpSpPr>
        <p:grpSpPr>
          <a:xfrm>
            <a:off x="1523267" y="1702326"/>
            <a:ext cx="2145145" cy="2667000"/>
            <a:chOff x="990600" y="304800"/>
            <a:chExt cx="2145145" cy="2667000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8897BB2E-9E3D-2F18-D0A5-EA317C843898}"/>
                </a:ext>
              </a:extLst>
            </p:cNvPr>
            <p:cNvSpPr/>
            <p:nvPr/>
          </p:nvSpPr>
          <p:spPr>
            <a:xfrm>
              <a:off x="990600" y="304800"/>
              <a:ext cx="2133600" cy="1676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8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1</a:t>
              </a:r>
              <a:endParaRPr lang="zh-HK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5B2EB33B-7216-CB74-7EC3-14BD73B525B6}"/>
                </a:ext>
              </a:extLst>
            </p:cNvPr>
            <p:cNvSpPr/>
            <p:nvPr/>
          </p:nvSpPr>
          <p:spPr>
            <a:xfrm>
              <a:off x="1002145" y="1295400"/>
              <a:ext cx="2133600" cy="1676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8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2</a:t>
              </a:r>
              <a:endParaRPr lang="zh-HK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FC50B699-00F0-728D-839F-574A1E459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78" t="55944" r="56886" b="8378"/>
          <a:stretch/>
        </p:blipFill>
        <p:spPr>
          <a:xfrm>
            <a:off x="8979324" y="3072771"/>
            <a:ext cx="1445970" cy="13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0" y="1230629"/>
            <a:ext cx="6705600" cy="5013960"/>
            <a:chOff x="914400" y="1082039"/>
            <a:chExt cx="6705600" cy="5013960"/>
          </a:xfrm>
        </p:grpSpPr>
        <p:sp>
          <p:nvSpPr>
            <p:cNvPr id="3" name="object 3"/>
            <p:cNvSpPr/>
            <p:nvPr/>
          </p:nvSpPr>
          <p:spPr>
            <a:xfrm>
              <a:off x="914400" y="1082039"/>
              <a:ext cx="2807207" cy="47564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9264" y="1127759"/>
              <a:ext cx="2647188" cy="4605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1738" y="1108709"/>
              <a:ext cx="2685415" cy="4643755"/>
            </a:xfrm>
            <a:custGeom>
              <a:avLst/>
              <a:gdLst/>
              <a:ahLst/>
              <a:cxnLst/>
              <a:rect l="l" t="t" r="r" b="b"/>
              <a:pathLst>
                <a:path w="2685415" h="4643755">
                  <a:moveTo>
                    <a:pt x="0" y="4643501"/>
                  </a:moveTo>
                  <a:lnTo>
                    <a:pt x="2685161" y="4643501"/>
                  </a:lnTo>
                  <a:lnTo>
                    <a:pt x="2685161" y="0"/>
                  </a:lnTo>
                  <a:lnTo>
                    <a:pt x="0" y="0"/>
                  </a:lnTo>
                  <a:lnTo>
                    <a:pt x="0" y="464350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8100" y="3459479"/>
              <a:ext cx="3771900" cy="2636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4895" y="3167633"/>
              <a:ext cx="1181735" cy="718820"/>
            </a:xfrm>
            <a:custGeom>
              <a:avLst/>
              <a:gdLst/>
              <a:ahLst/>
              <a:cxnLst/>
              <a:rect l="l" t="t" r="r" b="b"/>
              <a:pathLst>
                <a:path w="1181735" h="718820">
                  <a:moveTo>
                    <a:pt x="965084" y="635150"/>
                  </a:moveTo>
                  <a:lnTo>
                    <a:pt x="926338" y="700785"/>
                  </a:lnTo>
                  <a:lnTo>
                    <a:pt x="1181354" y="718565"/>
                  </a:lnTo>
                  <a:lnTo>
                    <a:pt x="1139957" y="654557"/>
                  </a:lnTo>
                  <a:lnTo>
                    <a:pt x="997966" y="654557"/>
                  </a:lnTo>
                  <a:lnTo>
                    <a:pt x="965084" y="635150"/>
                  </a:lnTo>
                  <a:close/>
                </a:path>
                <a:path w="1181735" h="718820">
                  <a:moveTo>
                    <a:pt x="1003834" y="569507"/>
                  </a:moveTo>
                  <a:lnTo>
                    <a:pt x="965084" y="635150"/>
                  </a:lnTo>
                  <a:lnTo>
                    <a:pt x="997966" y="654557"/>
                  </a:lnTo>
                  <a:lnTo>
                    <a:pt x="1036701" y="588898"/>
                  </a:lnTo>
                  <a:lnTo>
                    <a:pt x="1003834" y="569507"/>
                  </a:lnTo>
                  <a:close/>
                </a:path>
                <a:path w="1181735" h="718820">
                  <a:moveTo>
                    <a:pt x="1042543" y="503935"/>
                  </a:moveTo>
                  <a:lnTo>
                    <a:pt x="1003834" y="569507"/>
                  </a:lnTo>
                  <a:lnTo>
                    <a:pt x="1036701" y="588898"/>
                  </a:lnTo>
                  <a:lnTo>
                    <a:pt x="997966" y="654557"/>
                  </a:lnTo>
                  <a:lnTo>
                    <a:pt x="1139957" y="654557"/>
                  </a:lnTo>
                  <a:lnTo>
                    <a:pt x="1042543" y="503935"/>
                  </a:lnTo>
                  <a:close/>
                </a:path>
                <a:path w="1181735" h="718820">
                  <a:moveTo>
                    <a:pt x="38608" y="0"/>
                  </a:moveTo>
                  <a:lnTo>
                    <a:pt x="0" y="65531"/>
                  </a:lnTo>
                  <a:lnTo>
                    <a:pt x="965084" y="635150"/>
                  </a:lnTo>
                  <a:lnTo>
                    <a:pt x="1003834" y="569507"/>
                  </a:lnTo>
                  <a:lnTo>
                    <a:pt x="38608" y="0"/>
                  </a:lnTo>
                  <a:close/>
                </a:path>
              </a:pathLst>
            </a:custGeom>
            <a:solidFill>
              <a:srgbClr val="F69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9800" y="5480304"/>
              <a:ext cx="377951" cy="5440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34127" y="1230629"/>
            <a:ext cx="5710555" cy="209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KIJ CJK"/>
                <a:cs typeface="UKIJ CJK"/>
              </a:rPr>
              <a:t>客戶請在空白框內輸入本券商之識別</a:t>
            </a:r>
            <a:endParaRPr sz="24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tabLst>
                <a:tab pos="3472179" algn="l"/>
              </a:tabLst>
            </a:pPr>
            <a:r>
              <a:rPr sz="2400" spc="120" dirty="0">
                <a:latin typeface="UKIJ CJK"/>
                <a:cs typeface="UKIJ CJK"/>
              </a:rPr>
              <a:t>代號</a:t>
            </a:r>
            <a:r>
              <a:rPr sz="2400" b="1" spc="1200" dirty="0">
                <a:latin typeface="Arial"/>
                <a:cs typeface="Arial"/>
              </a:rPr>
              <a:t>”</a:t>
            </a:r>
            <a:r>
              <a:rPr sz="2400" b="1" spc="10" dirty="0">
                <a:solidFill>
                  <a:srgbClr val="D39F1F"/>
                </a:solidFill>
                <a:latin typeface="Arial"/>
                <a:cs typeface="Arial"/>
              </a:rPr>
              <a:t>C</a:t>
            </a:r>
            <a:r>
              <a:rPr sz="2400" b="1" spc="15" dirty="0">
                <a:solidFill>
                  <a:srgbClr val="D39F1F"/>
                </a:solidFill>
                <a:latin typeface="Arial"/>
                <a:cs typeface="Arial"/>
              </a:rPr>
              <a:t>H</a:t>
            </a:r>
            <a:r>
              <a:rPr sz="2400" b="1" spc="-80" dirty="0">
                <a:solidFill>
                  <a:srgbClr val="D39F1F"/>
                </a:solidFill>
                <a:latin typeface="Arial"/>
                <a:cs typeface="Arial"/>
              </a:rPr>
              <a:t>A</a:t>
            </a:r>
            <a:r>
              <a:rPr sz="2400" b="1" spc="15" dirty="0">
                <a:solidFill>
                  <a:srgbClr val="D39F1F"/>
                </a:solidFill>
                <a:latin typeface="Arial"/>
                <a:cs typeface="Arial"/>
              </a:rPr>
              <a:t>OSH</a:t>
            </a:r>
            <a:r>
              <a:rPr sz="2400" b="1" spc="-10" dirty="0">
                <a:solidFill>
                  <a:srgbClr val="D39F1F"/>
                </a:solidFill>
                <a:latin typeface="Arial"/>
                <a:cs typeface="Arial"/>
              </a:rPr>
              <a:t>A</a:t>
            </a:r>
            <a:r>
              <a:rPr sz="2400" b="1" spc="229" dirty="0">
                <a:solidFill>
                  <a:srgbClr val="D39F1F"/>
                </a:solidFill>
                <a:latin typeface="Arial"/>
                <a:cs typeface="Arial"/>
              </a:rPr>
              <a:t>N</a:t>
            </a:r>
            <a:r>
              <a:rPr sz="2400" b="1" spc="-75" dirty="0">
                <a:solidFill>
                  <a:srgbClr val="D39F1F"/>
                </a:solidFill>
                <a:latin typeface="Arial"/>
                <a:cs typeface="Arial"/>
              </a:rPr>
              <a:t>G</a:t>
            </a:r>
            <a:r>
              <a:rPr sz="2400" b="1" spc="1200" dirty="0">
                <a:latin typeface="Arial"/>
                <a:cs typeface="Arial"/>
              </a:rPr>
              <a:t>”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spc="120" dirty="0">
                <a:latin typeface="UKIJ CJK"/>
                <a:cs typeface="UKIJ CJK"/>
              </a:rPr>
              <a:t>然後按確認鍵</a:t>
            </a:r>
            <a:r>
              <a:rPr sz="2400" dirty="0">
                <a:latin typeface="UKIJ CJK"/>
                <a:cs typeface="UKIJ CJK"/>
              </a:rPr>
              <a:t>，</a:t>
            </a:r>
            <a:endParaRPr sz="2400">
              <a:latin typeface="UKIJ CJK"/>
              <a:cs typeface="UKIJ CJK"/>
            </a:endParaRPr>
          </a:p>
          <a:p>
            <a:pPr marL="12700" marR="297180" algn="just">
              <a:lnSpc>
                <a:spcPct val="100000"/>
              </a:lnSpc>
              <a:spcBef>
                <a:spcPts val="1860"/>
              </a:spcBef>
            </a:pPr>
            <a:r>
              <a:rPr sz="2400" dirty="0">
                <a:latin typeface="UKIJ CJK"/>
                <a:cs typeface="UKIJ CJK"/>
              </a:rPr>
              <a:t>『</a:t>
            </a:r>
            <a:r>
              <a:rPr sz="2400" spc="555" dirty="0">
                <a:latin typeface="UKIJ CJK"/>
                <a:cs typeface="UKIJ CJK"/>
              </a:rPr>
              <a:t> </a:t>
            </a:r>
            <a:r>
              <a:rPr sz="2400" spc="35" dirty="0">
                <a:latin typeface="UKIJ CJK"/>
                <a:cs typeface="UKIJ CJK"/>
              </a:rPr>
              <a:t>Ayers</a:t>
            </a:r>
            <a:r>
              <a:rPr sz="2400" spc="535" dirty="0">
                <a:latin typeface="UKIJ CJK"/>
                <a:cs typeface="UKIJ CJK"/>
              </a:rPr>
              <a:t> </a:t>
            </a:r>
            <a:r>
              <a:rPr sz="2400" spc="-35" dirty="0">
                <a:latin typeface="UKIJ CJK"/>
                <a:cs typeface="UKIJ CJK"/>
              </a:rPr>
              <a:t>Token</a:t>
            </a:r>
            <a:r>
              <a:rPr sz="2400" spc="490" dirty="0">
                <a:latin typeface="UKIJ CJK"/>
                <a:cs typeface="UKIJ CJK"/>
              </a:rPr>
              <a:t> </a:t>
            </a:r>
            <a:r>
              <a:rPr sz="2400" dirty="0">
                <a:latin typeface="UKIJ CJK"/>
                <a:cs typeface="UKIJ CJK"/>
              </a:rPr>
              <a:t>』</a:t>
            </a:r>
            <a:r>
              <a:rPr sz="2400" spc="-15" dirty="0">
                <a:latin typeface="UKIJ CJK"/>
                <a:cs typeface="UKIJ CJK"/>
              </a:rPr>
              <a:t>系</a:t>
            </a:r>
            <a:r>
              <a:rPr sz="2400" dirty="0">
                <a:latin typeface="UKIJ CJK"/>
                <a:cs typeface="UKIJ CJK"/>
              </a:rPr>
              <a:t>統隨即會將一次性 </a:t>
            </a:r>
            <a:r>
              <a:rPr sz="2400" spc="90" dirty="0">
                <a:latin typeface="UKIJ CJK"/>
                <a:cs typeface="UKIJ CJK"/>
              </a:rPr>
              <a:t>密</a:t>
            </a:r>
            <a:r>
              <a:rPr sz="2400" spc="80" dirty="0">
                <a:latin typeface="UKIJ CJK"/>
                <a:cs typeface="UKIJ CJK"/>
              </a:rPr>
              <a:t>碼</a:t>
            </a:r>
            <a:r>
              <a:rPr sz="2400" spc="100" dirty="0">
                <a:latin typeface="UKIJ CJK"/>
                <a:cs typeface="UKIJ CJK"/>
              </a:rPr>
              <a:t>郵</a:t>
            </a:r>
            <a:r>
              <a:rPr sz="2400" spc="80" dirty="0">
                <a:latin typeface="UKIJ CJK"/>
                <a:cs typeface="UKIJ CJK"/>
              </a:rPr>
              <a:t>件</a:t>
            </a:r>
            <a:r>
              <a:rPr sz="2400" spc="90" dirty="0">
                <a:latin typeface="UKIJ CJK"/>
                <a:cs typeface="UKIJ CJK"/>
              </a:rPr>
              <a:t>發</a:t>
            </a:r>
            <a:r>
              <a:rPr sz="2400" spc="80" dirty="0">
                <a:latin typeface="UKIJ CJK"/>
                <a:cs typeface="UKIJ CJK"/>
              </a:rPr>
              <a:t>送</a:t>
            </a:r>
            <a:r>
              <a:rPr sz="2400" spc="100" dirty="0">
                <a:latin typeface="UKIJ CJK"/>
                <a:cs typeface="UKIJ CJK"/>
              </a:rPr>
              <a:t>至</a:t>
            </a:r>
            <a:r>
              <a:rPr sz="2400" spc="80" dirty="0">
                <a:latin typeface="UKIJ CJK"/>
                <a:cs typeface="UKIJ CJK"/>
              </a:rPr>
              <a:t>閣</a:t>
            </a:r>
            <a:r>
              <a:rPr sz="2400" spc="90" dirty="0">
                <a:latin typeface="UKIJ CJK"/>
                <a:cs typeface="UKIJ CJK"/>
              </a:rPr>
              <a:t>下</a:t>
            </a:r>
            <a:r>
              <a:rPr sz="2400" spc="80" dirty="0">
                <a:latin typeface="UKIJ CJK"/>
                <a:cs typeface="UKIJ CJK"/>
              </a:rPr>
              <a:t>於</a:t>
            </a:r>
            <a:r>
              <a:rPr sz="2400" spc="100" dirty="0">
                <a:latin typeface="UKIJ CJK"/>
                <a:cs typeface="UKIJ CJK"/>
              </a:rPr>
              <a:t>潮</a:t>
            </a:r>
            <a:r>
              <a:rPr sz="2400" spc="80" dirty="0">
                <a:latin typeface="UKIJ CJK"/>
                <a:cs typeface="UKIJ CJK"/>
              </a:rPr>
              <a:t>商</a:t>
            </a:r>
            <a:r>
              <a:rPr sz="2400" spc="90" dirty="0">
                <a:latin typeface="UKIJ CJK"/>
                <a:cs typeface="UKIJ CJK"/>
              </a:rPr>
              <a:t>所</a:t>
            </a:r>
            <a:r>
              <a:rPr sz="2400" spc="80" dirty="0">
                <a:latin typeface="UKIJ CJK"/>
                <a:cs typeface="UKIJ CJK"/>
              </a:rPr>
              <a:t>登</a:t>
            </a:r>
            <a:r>
              <a:rPr sz="2400" spc="100" dirty="0">
                <a:latin typeface="UKIJ CJK"/>
                <a:cs typeface="UKIJ CJK"/>
              </a:rPr>
              <a:t>記</a:t>
            </a:r>
            <a:r>
              <a:rPr sz="2400" spc="80" dirty="0">
                <a:latin typeface="UKIJ CJK"/>
                <a:cs typeface="UKIJ CJK"/>
              </a:rPr>
              <a:t>的</a:t>
            </a:r>
            <a:r>
              <a:rPr sz="2400" dirty="0">
                <a:latin typeface="UKIJ CJK"/>
                <a:cs typeface="UKIJ CJK"/>
              </a:rPr>
              <a:t>電 郵。</a:t>
            </a:r>
            <a:endParaRPr sz="2400">
              <a:latin typeface="UKIJ CJK"/>
              <a:cs typeface="UKIJ CJ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79C44DC-EB70-27A1-3F0B-3DD41C405E25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6173" y="520282"/>
            <a:ext cx="3350260" cy="5699760"/>
            <a:chOff x="915924" y="458723"/>
            <a:chExt cx="3350260" cy="5699760"/>
          </a:xfrm>
        </p:grpSpPr>
        <p:sp>
          <p:nvSpPr>
            <p:cNvPr id="3" name="object 3"/>
            <p:cNvSpPr/>
            <p:nvPr/>
          </p:nvSpPr>
          <p:spPr>
            <a:xfrm>
              <a:off x="915924" y="458723"/>
              <a:ext cx="3349752" cy="5699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0788" y="504443"/>
              <a:ext cx="3189732" cy="5548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1738" y="486917"/>
              <a:ext cx="3228975" cy="5586730"/>
            </a:xfrm>
            <a:custGeom>
              <a:avLst/>
              <a:gdLst/>
              <a:ahLst/>
              <a:cxnLst/>
              <a:rect l="l" t="t" r="r" b="b"/>
              <a:pathLst>
                <a:path w="3228975" h="5586730">
                  <a:moveTo>
                    <a:pt x="0" y="5586603"/>
                  </a:moveTo>
                  <a:lnTo>
                    <a:pt x="3228848" y="5586603"/>
                  </a:lnTo>
                  <a:lnTo>
                    <a:pt x="3228848" y="0"/>
                  </a:lnTo>
                  <a:lnTo>
                    <a:pt x="0" y="0"/>
                  </a:lnTo>
                  <a:lnTo>
                    <a:pt x="0" y="558660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8644" y="1109472"/>
              <a:ext cx="475488" cy="327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3488" y="1735835"/>
              <a:ext cx="443484" cy="3032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57016" y="2534412"/>
              <a:ext cx="498348" cy="281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83125" y="458723"/>
            <a:ext cx="2825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然後請客戶按指示輸入：</a:t>
            </a:r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5140325" y="1972691"/>
            <a:ext cx="2291080" cy="22860"/>
          </a:xfrm>
          <a:custGeom>
            <a:avLst/>
            <a:gdLst/>
            <a:ahLst/>
            <a:cxnLst/>
            <a:rect l="l" t="t" r="r" b="b"/>
            <a:pathLst>
              <a:path w="2291079" h="22860">
                <a:moveTo>
                  <a:pt x="2290571" y="0"/>
                </a:moveTo>
                <a:lnTo>
                  <a:pt x="0" y="0"/>
                </a:lnTo>
                <a:lnTo>
                  <a:pt x="0" y="22860"/>
                </a:lnTo>
                <a:lnTo>
                  <a:pt x="2290571" y="22860"/>
                </a:lnTo>
                <a:lnTo>
                  <a:pt x="2290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683125" y="764159"/>
            <a:ext cx="6313805" cy="1748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1940" indent="-26987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82575" algn="l"/>
              </a:tabLst>
            </a:pPr>
            <a:r>
              <a:rPr dirty="0"/>
              <a:t>交易系統登入名</a:t>
            </a:r>
            <a:r>
              <a:rPr spc="-15" dirty="0"/>
              <a:t>稱</a:t>
            </a:r>
            <a:r>
              <a:rPr dirty="0"/>
              <a:t>（客</a:t>
            </a:r>
            <a:r>
              <a:rPr spc="-10" dirty="0"/>
              <a:t>戶</a:t>
            </a:r>
            <a:r>
              <a:rPr dirty="0"/>
              <a:t>的帳</a:t>
            </a:r>
            <a:r>
              <a:rPr spc="-15" dirty="0"/>
              <a:t>戶</a:t>
            </a:r>
            <a:r>
              <a:rPr dirty="0"/>
              <a:t>號碼</a:t>
            </a:r>
            <a:r>
              <a:rPr spc="-50" dirty="0"/>
              <a:t>）;</a:t>
            </a:r>
          </a:p>
          <a:p>
            <a:pPr marL="281940" indent="-269875">
              <a:lnSpc>
                <a:spcPct val="100000"/>
              </a:lnSpc>
              <a:buAutoNum type="arabicPeriod"/>
              <a:tabLst>
                <a:tab pos="282575" algn="l"/>
              </a:tabLst>
            </a:pPr>
            <a:r>
              <a:rPr spc="5" dirty="0"/>
              <a:t>登入密</a:t>
            </a:r>
            <a:r>
              <a:rPr spc="-5" dirty="0"/>
              <a:t>碼</a:t>
            </a:r>
            <a:r>
              <a:rPr dirty="0"/>
              <a:t>（潮商證券所</a:t>
            </a:r>
            <a:r>
              <a:rPr spc="-10" dirty="0"/>
              <a:t>發</a:t>
            </a:r>
            <a:r>
              <a:rPr dirty="0"/>
              <a:t>之成</a:t>
            </a:r>
            <a:r>
              <a:rPr spc="-10" dirty="0"/>
              <a:t>功</a:t>
            </a:r>
            <a:r>
              <a:rPr dirty="0"/>
              <a:t>開戶</a:t>
            </a:r>
            <a:r>
              <a:rPr spc="-10" dirty="0"/>
              <a:t>電</a:t>
            </a:r>
            <a:r>
              <a:rPr dirty="0"/>
              <a:t>郵</a:t>
            </a:r>
            <a:r>
              <a:rPr spc="-204" dirty="0"/>
              <a:t>*</a:t>
            </a:r>
            <a:r>
              <a:rPr dirty="0"/>
              <a:t>中</a:t>
            </a:r>
            <a:r>
              <a:rPr spc="-10" dirty="0"/>
              <a:t>的</a:t>
            </a:r>
            <a:r>
              <a:rPr spc="5" dirty="0"/>
              <a:t>密</a:t>
            </a:r>
            <a:r>
              <a:rPr dirty="0"/>
              <a:t>碼</a:t>
            </a:r>
            <a:r>
              <a:rPr spc="-55" dirty="0"/>
              <a:t>）;</a:t>
            </a:r>
          </a:p>
          <a:p>
            <a:pPr marL="281940" indent="-269875">
              <a:lnSpc>
                <a:spcPct val="100000"/>
              </a:lnSpc>
              <a:buAutoNum type="arabicPeriod"/>
              <a:tabLst>
                <a:tab pos="282575" algn="l"/>
              </a:tabLst>
            </a:pPr>
            <a:r>
              <a:rPr dirty="0"/>
              <a:t>及客戶的身份証名文</a:t>
            </a:r>
            <a:r>
              <a:rPr spc="-20" dirty="0"/>
              <a:t>件</a:t>
            </a:r>
            <a:r>
              <a:rPr spc="-10" dirty="0"/>
              <a:t>最</a:t>
            </a:r>
            <a:r>
              <a:rPr dirty="0"/>
              <a:t>後</a:t>
            </a:r>
            <a:r>
              <a:rPr spc="55" dirty="0"/>
              <a:t>3</a:t>
            </a:r>
            <a:r>
              <a:rPr dirty="0"/>
              <a:t>個</a:t>
            </a:r>
            <a:r>
              <a:rPr spc="-15" dirty="0"/>
              <a:t>數</a:t>
            </a:r>
            <a:r>
              <a:rPr dirty="0"/>
              <a:t>字</a:t>
            </a:r>
          </a:p>
          <a:p>
            <a:pPr marL="203200">
              <a:lnSpc>
                <a:spcPct val="100000"/>
              </a:lnSpc>
            </a:pPr>
            <a:r>
              <a:rPr dirty="0"/>
              <a:t>（不包括括號內的字</a:t>
            </a:r>
            <a:r>
              <a:rPr spc="-20" dirty="0"/>
              <a:t>元</a:t>
            </a:r>
            <a:r>
              <a:rPr spc="-10" dirty="0"/>
              <a:t>），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/>
              <a:t>然後按確認鍵。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83125" y="5734302"/>
            <a:ext cx="6067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latin typeface="UKIJ CJK"/>
                <a:cs typeface="UKIJ CJK"/>
              </a:rPr>
              <a:t>*成功開戶電</a:t>
            </a:r>
            <a:r>
              <a:rPr sz="1200" spc="229" dirty="0">
                <a:latin typeface="UKIJ CJK"/>
                <a:cs typeface="UKIJ CJK"/>
              </a:rPr>
              <a:t>郵</a:t>
            </a:r>
            <a:r>
              <a:rPr sz="1200" dirty="0">
                <a:latin typeface="UKIJ CJK"/>
                <a:cs typeface="UKIJ CJK"/>
              </a:rPr>
              <a:t>指潮商證券於客戶成功開戶時，所傳送至閣下於本行登記的電郵地址之電郵</a:t>
            </a:r>
          </a:p>
        </p:txBody>
      </p:sp>
      <p:sp>
        <p:nvSpPr>
          <p:cNvPr id="13" name="object 13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58EAF38-728E-5C14-656C-DE43A53372B3}"/>
              </a:ext>
            </a:extLst>
          </p:cNvPr>
          <p:cNvSpPr txBox="1"/>
          <p:nvPr/>
        </p:nvSpPr>
        <p:spPr>
          <a:xfrm>
            <a:off x="4683125" y="2675381"/>
            <a:ext cx="35464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282575" algn="l"/>
              </a:tabLst>
            </a:pPr>
            <a:r>
              <a:rPr lang="zh-TW" altLang="en-US" b="1" i="1" dirty="0">
                <a:highlight>
                  <a:srgbClr val="FFFF00"/>
                </a:highlight>
              </a:rPr>
              <a:t>身份証名文</a:t>
            </a:r>
            <a:r>
              <a:rPr lang="zh-TW" altLang="en-US" b="1" i="1" spc="-20" dirty="0">
                <a:highlight>
                  <a:srgbClr val="FFFF00"/>
                </a:highlight>
              </a:rPr>
              <a:t>件</a:t>
            </a:r>
            <a:r>
              <a:rPr lang="zh-TW" altLang="en-US" b="1" i="1" spc="-10" dirty="0">
                <a:highlight>
                  <a:srgbClr val="FFFF00"/>
                </a:highlight>
              </a:rPr>
              <a:t>最</a:t>
            </a:r>
            <a:r>
              <a:rPr lang="zh-TW" altLang="en-US" b="1" i="1" dirty="0">
                <a:highlight>
                  <a:srgbClr val="FFFF00"/>
                </a:highlight>
              </a:rPr>
              <a:t>後</a:t>
            </a:r>
            <a:r>
              <a:rPr lang="en-US" altLang="zh-TW" b="1" i="1" spc="55" dirty="0">
                <a:highlight>
                  <a:srgbClr val="FFFF00"/>
                </a:highlight>
              </a:rPr>
              <a:t>3</a:t>
            </a:r>
            <a:r>
              <a:rPr lang="zh-TW" altLang="en-US" b="1" i="1" dirty="0">
                <a:highlight>
                  <a:srgbClr val="FFFF00"/>
                </a:highlight>
              </a:rPr>
              <a:t>個</a:t>
            </a:r>
            <a:r>
              <a:rPr lang="zh-TW" altLang="en-US" b="1" i="1" spc="-15" dirty="0">
                <a:highlight>
                  <a:srgbClr val="FFFF00"/>
                </a:highlight>
              </a:rPr>
              <a:t>數</a:t>
            </a:r>
            <a:r>
              <a:rPr lang="zh-TW" altLang="en-US" b="1" i="1" dirty="0">
                <a:highlight>
                  <a:srgbClr val="FFFF00"/>
                </a:highlight>
              </a:rPr>
              <a:t>字</a:t>
            </a:r>
            <a:r>
              <a:rPr lang="zh-CN" altLang="en-US" b="1" i="1" dirty="0">
                <a:highlight>
                  <a:srgbClr val="FFFF00"/>
                </a:highlight>
              </a:rPr>
              <a:t>例子</a:t>
            </a:r>
            <a:endParaRPr lang="en-US" altLang="zh-TW" b="1" i="1" dirty="0">
              <a:highlight>
                <a:srgbClr val="FFFF00"/>
              </a:highlight>
            </a:endParaRPr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endParaRPr lang="en-US" altLang="zh-CN" b="1" i="1" dirty="0">
              <a:highlight>
                <a:srgbClr val="FFFF00"/>
              </a:highlight>
            </a:endParaRPr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r>
              <a:rPr lang="zh-CN" altLang="en-US" dirty="0"/>
              <a:t>中国身份证</a:t>
            </a:r>
            <a:endParaRPr lang="en-US" altLang="zh-TW" dirty="0"/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r>
              <a:rPr lang="en-US" altLang="zh-TW" dirty="0"/>
              <a:t>440181199012124</a:t>
            </a:r>
            <a:r>
              <a:rPr lang="en-US" altLang="zh-TW" dirty="0">
                <a:solidFill>
                  <a:srgbClr val="FF0000"/>
                </a:solidFill>
              </a:rPr>
              <a:t>560                560 </a:t>
            </a:r>
          </a:p>
          <a:p>
            <a:pPr marL="12065">
              <a:tabLst>
                <a:tab pos="282575" algn="l"/>
              </a:tabLst>
            </a:pPr>
            <a:r>
              <a:rPr lang="en-US" altLang="zh-TW" dirty="0"/>
              <a:t>440232197314128</a:t>
            </a:r>
            <a:r>
              <a:rPr lang="en-US" altLang="zh-TW" dirty="0">
                <a:solidFill>
                  <a:srgbClr val="FF0000"/>
                </a:solidFill>
              </a:rPr>
              <a:t>84X                84X</a:t>
            </a:r>
          </a:p>
          <a:p>
            <a:pPr marL="12065">
              <a:tabLst>
                <a:tab pos="282575" algn="l"/>
              </a:tabLst>
            </a:pPr>
            <a:endParaRPr lang="en-US" altLang="zh-TW" dirty="0">
              <a:solidFill>
                <a:srgbClr val="FF0000"/>
              </a:solidFill>
            </a:endParaRPr>
          </a:p>
          <a:p>
            <a:pPr marL="12065">
              <a:tabLst>
                <a:tab pos="282575" algn="l"/>
              </a:tabLst>
            </a:pPr>
            <a:endParaRPr lang="en-US" altLang="zh-TW" dirty="0">
              <a:solidFill>
                <a:srgbClr val="FF0000"/>
              </a:solidFill>
            </a:endParaRPr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endParaRPr lang="zh-TW" altLang="en-US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B693473-3F46-0014-229B-E38C7B817B59}"/>
              </a:ext>
            </a:extLst>
          </p:cNvPr>
          <p:cNvCxnSpPr/>
          <p:nvPr/>
        </p:nvCxnSpPr>
        <p:spPr>
          <a:xfrm>
            <a:off x="7086600" y="3696081"/>
            <a:ext cx="533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8290926-31EA-9FE6-6579-E7B5BA2EDC0E}"/>
              </a:ext>
            </a:extLst>
          </p:cNvPr>
          <p:cNvCxnSpPr/>
          <p:nvPr/>
        </p:nvCxnSpPr>
        <p:spPr>
          <a:xfrm>
            <a:off x="7086600" y="3962400"/>
            <a:ext cx="533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A0D9F90-ECCE-726D-6CDA-DCE1464E9548}"/>
              </a:ext>
            </a:extLst>
          </p:cNvPr>
          <p:cNvSpPr txBox="1"/>
          <p:nvPr/>
        </p:nvSpPr>
        <p:spPr>
          <a:xfrm>
            <a:off x="8361362" y="2699926"/>
            <a:ext cx="35464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282575" algn="l"/>
              </a:tabLst>
            </a:pPr>
            <a:endParaRPr lang="en-US" altLang="zh-CN" dirty="0"/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endParaRPr lang="en-US" altLang="zh-CN" dirty="0"/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r>
              <a:rPr lang="zh-CN" altLang="en-US" dirty="0"/>
              <a:t>香港身份证</a:t>
            </a:r>
            <a:endParaRPr lang="en-US" altLang="zh-TW" dirty="0"/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r>
              <a:rPr lang="en-US" altLang="zh-CN" dirty="0"/>
              <a:t>A123</a:t>
            </a:r>
            <a:r>
              <a:rPr lang="en-US" altLang="zh-CN" dirty="0">
                <a:solidFill>
                  <a:srgbClr val="FF0000"/>
                </a:solidFill>
              </a:rPr>
              <a:t>456</a:t>
            </a:r>
            <a:r>
              <a:rPr lang="en-US" altLang="zh-CN" dirty="0"/>
              <a:t>(7)</a:t>
            </a:r>
            <a:r>
              <a:rPr lang="en-US" altLang="zh-TW" dirty="0">
                <a:solidFill>
                  <a:srgbClr val="FF0000"/>
                </a:solidFill>
              </a:rPr>
              <a:t>                456 </a:t>
            </a:r>
          </a:p>
          <a:p>
            <a:pPr marL="12065">
              <a:tabLst>
                <a:tab pos="282575" algn="l"/>
              </a:tabLst>
            </a:pPr>
            <a:r>
              <a:rPr lang="en-US" altLang="zh-CN" dirty="0"/>
              <a:t>P765</a:t>
            </a:r>
            <a:r>
              <a:rPr lang="en-US" altLang="zh-CN" dirty="0">
                <a:solidFill>
                  <a:srgbClr val="FF0000"/>
                </a:solidFill>
              </a:rPr>
              <a:t>321</a:t>
            </a:r>
            <a:r>
              <a:rPr lang="en-US" altLang="zh-CN" dirty="0"/>
              <a:t>(X)</a:t>
            </a:r>
            <a:r>
              <a:rPr lang="en-US" altLang="zh-TW" dirty="0">
                <a:solidFill>
                  <a:srgbClr val="FF0000"/>
                </a:solidFill>
              </a:rPr>
              <a:t>                321</a:t>
            </a:r>
          </a:p>
          <a:p>
            <a:pPr marL="12065">
              <a:tabLst>
                <a:tab pos="282575" algn="l"/>
              </a:tabLst>
            </a:pPr>
            <a:endParaRPr lang="en-US" altLang="zh-TW" dirty="0">
              <a:solidFill>
                <a:srgbClr val="FF0000"/>
              </a:solidFill>
            </a:endParaRPr>
          </a:p>
          <a:p>
            <a:pPr marL="12065">
              <a:tabLst>
                <a:tab pos="282575" algn="l"/>
              </a:tabLst>
            </a:pPr>
            <a:endParaRPr lang="en-US" altLang="zh-TW" dirty="0">
              <a:solidFill>
                <a:srgbClr val="FF0000"/>
              </a:solidFill>
            </a:endParaRPr>
          </a:p>
          <a:p>
            <a:pPr marL="12065">
              <a:lnSpc>
                <a:spcPct val="100000"/>
              </a:lnSpc>
              <a:tabLst>
                <a:tab pos="282575" algn="l"/>
              </a:tabLst>
            </a:pPr>
            <a:endParaRPr lang="zh-TW" altLang="en-US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78698AC-E7F9-252F-5AAC-C8FEC3B17232}"/>
              </a:ext>
            </a:extLst>
          </p:cNvPr>
          <p:cNvCxnSpPr/>
          <p:nvPr/>
        </p:nvCxnSpPr>
        <p:spPr>
          <a:xfrm>
            <a:off x="9760526" y="3694545"/>
            <a:ext cx="533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41F40C1-9742-FB6D-698D-4623349E7E1C}"/>
              </a:ext>
            </a:extLst>
          </p:cNvPr>
          <p:cNvCxnSpPr/>
          <p:nvPr/>
        </p:nvCxnSpPr>
        <p:spPr>
          <a:xfrm>
            <a:off x="9760526" y="3962400"/>
            <a:ext cx="533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D4B5E39-E944-D778-BADF-67A0E60C16C3}"/>
              </a:ext>
            </a:extLst>
          </p:cNvPr>
          <p:cNvSpPr/>
          <p:nvPr/>
        </p:nvSpPr>
        <p:spPr>
          <a:xfrm>
            <a:off x="7620000" y="3429000"/>
            <a:ext cx="533400" cy="8381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524234CA-E2E2-E420-361F-216A4894A259}"/>
              </a:ext>
            </a:extLst>
          </p:cNvPr>
          <p:cNvSpPr/>
          <p:nvPr/>
        </p:nvSpPr>
        <p:spPr>
          <a:xfrm>
            <a:off x="10293926" y="3429000"/>
            <a:ext cx="533400" cy="8381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49BD9DAD-9C5F-4529-05D8-9E60748B9FC2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C21240DE-5B4A-A8C5-0DA7-6D9CD88559C4}"/>
              </a:ext>
            </a:extLst>
          </p:cNvPr>
          <p:cNvSpPr/>
          <p:nvPr/>
        </p:nvSpPr>
        <p:spPr>
          <a:xfrm>
            <a:off x="1219200" y="3598550"/>
            <a:ext cx="1752600" cy="571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825D096-7FD6-A49D-9032-A41D1C624321}"/>
              </a:ext>
            </a:extLst>
          </p:cNvPr>
          <p:cNvSpPr/>
          <p:nvPr/>
        </p:nvSpPr>
        <p:spPr>
          <a:xfrm>
            <a:off x="3937325" y="3853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15B6780-2377-DC8F-16F1-E3B5AC220FE8}"/>
              </a:ext>
            </a:extLst>
          </p:cNvPr>
          <p:cNvSpPr/>
          <p:nvPr/>
        </p:nvSpPr>
        <p:spPr>
          <a:xfrm>
            <a:off x="4142150" y="139267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3E57E5D-2904-F509-278E-AFC215F0E54A}"/>
              </a:ext>
            </a:extLst>
          </p:cNvPr>
          <p:cNvSpPr/>
          <p:nvPr/>
        </p:nvSpPr>
        <p:spPr>
          <a:xfrm>
            <a:off x="4133197" y="23442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EA9CEE4-9F3D-6A5D-0DC9-67FF8AA89FC2}"/>
              </a:ext>
            </a:extLst>
          </p:cNvPr>
          <p:cNvSpPr/>
          <p:nvPr/>
        </p:nvSpPr>
        <p:spPr>
          <a:xfrm>
            <a:off x="2115664" y="40648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425B973-4AB4-7B4D-CFA2-FB27CF6B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847725"/>
            <a:ext cx="5800725" cy="51625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C8A29C8-056E-C423-44B8-635D78665FDF}"/>
              </a:ext>
            </a:extLst>
          </p:cNvPr>
          <p:cNvSpPr/>
          <p:nvPr/>
        </p:nvSpPr>
        <p:spPr>
          <a:xfrm>
            <a:off x="4114800" y="2743200"/>
            <a:ext cx="1524000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AF256D-108E-B74A-FDE7-34A16F5F57A7}"/>
              </a:ext>
            </a:extLst>
          </p:cNvPr>
          <p:cNvSpPr/>
          <p:nvPr/>
        </p:nvSpPr>
        <p:spPr>
          <a:xfrm>
            <a:off x="4114800" y="3124200"/>
            <a:ext cx="1524000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844C8E-FC0F-B178-BF1A-19B8F400E62A}"/>
              </a:ext>
            </a:extLst>
          </p:cNvPr>
          <p:cNvSpPr/>
          <p:nvPr/>
        </p:nvSpPr>
        <p:spPr>
          <a:xfrm>
            <a:off x="4038600" y="4517592"/>
            <a:ext cx="1524000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F38750F-0A09-E617-1E52-E43852ABAA84}"/>
              </a:ext>
            </a:extLst>
          </p:cNvPr>
          <p:cNvSpPr/>
          <p:nvPr/>
        </p:nvSpPr>
        <p:spPr>
          <a:xfrm>
            <a:off x="4038600" y="4899458"/>
            <a:ext cx="1524000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740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952564AD-510D-11FC-4EAC-6E25679C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45" y="2509964"/>
            <a:ext cx="4381500" cy="31242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526573" y="851916"/>
            <a:ext cx="2905125" cy="5092065"/>
            <a:chOff x="1688592" y="851916"/>
            <a:chExt cx="2905125" cy="5092065"/>
          </a:xfrm>
        </p:grpSpPr>
        <p:sp>
          <p:nvSpPr>
            <p:cNvPr id="3" name="object 3"/>
            <p:cNvSpPr/>
            <p:nvPr/>
          </p:nvSpPr>
          <p:spPr>
            <a:xfrm>
              <a:off x="1688592" y="851916"/>
              <a:ext cx="2904744" cy="5091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3456" y="897636"/>
              <a:ext cx="2744723" cy="4940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4406" y="880110"/>
              <a:ext cx="2784475" cy="4979035"/>
            </a:xfrm>
            <a:custGeom>
              <a:avLst/>
              <a:gdLst/>
              <a:ahLst/>
              <a:cxnLst/>
              <a:rect l="l" t="t" r="r" b="b"/>
              <a:pathLst>
                <a:path w="2784475" h="4979035">
                  <a:moveTo>
                    <a:pt x="0" y="4978781"/>
                  </a:moveTo>
                  <a:lnTo>
                    <a:pt x="2783967" y="4978781"/>
                  </a:lnTo>
                  <a:lnTo>
                    <a:pt x="2783967" y="0"/>
                  </a:lnTo>
                  <a:lnTo>
                    <a:pt x="0" y="0"/>
                  </a:lnTo>
                  <a:lnTo>
                    <a:pt x="0" y="497878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7276" y="1450848"/>
              <a:ext cx="1167384" cy="143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7276" y="1450848"/>
              <a:ext cx="1167130" cy="143510"/>
            </a:xfrm>
            <a:custGeom>
              <a:avLst/>
              <a:gdLst/>
              <a:ahLst/>
              <a:cxnLst/>
              <a:rect l="l" t="t" r="r" b="b"/>
              <a:pathLst>
                <a:path w="1167130" h="143509">
                  <a:moveTo>
                    <a:pt x="0" y="143001"/>
                  </a:moveTo>
                  <a:lnTo>
                    <a:pt x="1167002" y="143001"/>
                  </a:lnTo>
                  <a:lnTo>
                    <a:pt x="1167002" y="0"/>
                  </a:lnTo>
                  <a:lnTo>
                    <a:pt x="0" y="0"/>
                  </a:lnTo>
                  <a:lnTo>
                    <a:pt x="0" y="143001"/>
                  </a:lnTo>
                  <a:close/>
                </a:path>
              </a:pathLst>
            </a:custGeom>
            <a:ln w="9523">
              <a:solidFill>
                <a:srgbClr val="BDBD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90672" y="1450848"/>
              <a:ext cx="376427" cy="1432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57016" y="1266444"/>
              <a:ext cx="883919" cy="3688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39017" y="1266444"/>
            <a:ext cx="883919" cy="368935"/>
          </a:xfrm>
          <a:prstGeom prst="rect">
            <a:avLst/>
          </a:prstGeom>
          <a:ln w="9525">
            <a:solidFill>
              <a:srgbClr val="6D6D6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88900">
              <a:lnSpc>
                <a:spcPct val="100000"/>
              </a:lnSpc>
              <a:spcBef>
                <a:spcPts val="290"/>
              </a:spcBef>
            </a:pPr>
            <a:r>
              <a:rPr sz="900" b="1" spc="10" dirty="0">
                <a:latin typeface="UnDotum"/>
                <a:cs typeface="UnDotum"/>
              </a:rPr>
              <a:t>客戶在本公司 登記之電郵</a:t>
            </a:r>
            <a:endParaRPr sz="900">
              <a:latin typeface="UnDotum"/>
              <a:cs typeface="UnDot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6640" y="2020823"/>
            <a:ext cx="600456" cy="344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10200" y="851916"/>
            <a:ext cx="54914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KIJ CJK"/>
                <a:cs typeface="UKIJ CJK"/>
              </a:rPr>
              <a:t>請客戶檢查自己的電郵信</a:t>
            </a:r>
            <a:r>
              <a:rPr sz="2400" spc="5" dirty="0">
                <a:latin typeface="UKIJ CJK"/>
                <a:cs typeface="UKIJ CJK"/>
              </a:rPr>
              <a:t>箱</a:t>
            </a:r>
            <a:r>
              <a:rPr sz="2400" dirty="0">
                <a:latin typeface="UKIJ CJK"/>
                <a:cs typeface="UKIJ CJK"/>
              </a:rPr>
              <a:t>，然後按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UKIJ CJK"/>
                <a:cs typeface="UKIJ CJK"/>
              </a:rPr>
              <a:t>『</a:t>
            </a:r>
            <a:r>
              <a:rPr sz="2400" spc="-65" dirty="0">
                <a:latin typeface="UKIJ CJK"/>
                <a:cs typeface="UKIJ CJK"/>
              </a:rPr>
              <a:t> </a:t>
            </a:r>
            <a:r>
              <a:rPr sz="2400" spc="45" dirty="0">
                <a:latin typeface="UKIJ CJK"/>
                <a:cs typeface="UKIJ CJK"/>
              </a:rPr>
              <a:t>Ayers</a:t>
            </a:r>
            <a:r>
              <a:rPr sz="2400" spc="-75" dirty="0">
                <a:latin typeface="UKIJ CJK"/>
                <a:cs typeface="UKIJ CJK"/>
              </a:rPr>
              <a:t> </a:t>
            </a:r>
            <a:r>
              <a:rPr sz="2400" spc="30" dirty="0">
                <a:latin typeface="UKIJ CJK"/>
                <a:cs typeface="UKIJ CJK"/>
              </a:rPr>
              <a:t>Token</a:t>
            </a:r>
            <a:r>
              <a:rPr sz="2400" spc="-130" dirty="0">
                <a:latin typeface="UKIJ CJK"/>
                <a:cs typeface="UKIJ CJK"/>
              </a:rPr>
              <a:t> </a:t>
            </a:r>
            <a:r>
              <a:rPr sz="2400" spc="-5" dirty="0">
                <a:latin typeface="UKIJ CJK"/>
                <a:cs typeface="UKIJ CJK"/>
              </a:rPr>
              <a:t>』</a:t>
            </a:r>
            <a:r>
              <a:rPr sz="2400" spc="-15" dirty="0">
                <a:latin typeface="UKIJ CJK"/>
                <a:cs typeface="UKIJ CJK"/>
              </a:rPr>
              <a:t>系統的指</a:t>
            </a:r>
            <a:r>
              <a:rPr sz="2400" dirty="0">
                <a:latin typeface="UKIJ CJK"/>
                <a:cs typeface="UKIJ CJK"/>
              </a:rPr>
              <a:t>示</a:t>
            </a:r>
            <a:r>
              <a:rPr sz="2400" spc="-65" dirty="0">
                <a:latin typeface="UKIJ CJK"/>
                <a:cs typeface="UKIJ CJK"/>
              </a:rPr>
              <a:t> </a:t>
            </a:r>
            <a:r>
              <a:rPr sz="2400" spc="50" dirty="0">
                <a:latin typeface="UKIJ CJK"/>
                <a:cs typeface="UKIJ CJK"/>
              </a:rPr>
              <a:t>(</a:t>
            </a:r>
            <a:r>
              <a:rPr sz="2400" spc="-5" dirty="0">
                <a:latin typeface="UKIJ CJK"/>
                <a:cs typeface="UKIJ CJK"/>
              </a:rPr>
              <a:t>如左圖</a:t>
            </a:r>
            <a:r>
              <a:rPr sz="2400" spc="20" dirty="0">
                <a:latin typeface="UKIJ CJK"/>
                <a:cs typeface="UKIJ CJK"/>
              </a:rPr>
              <a:t>)，</a:t>
            </a:r>
            <a:endParaRPr sz="2400" dirty="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UKIJ CJK"/>
                <a:cs typeface="UKIJ CJK"/>
              </a:rPr>
              <a:t>輸入該一次性密碼，再按確認鍵。</a:t>
            </a:r>
          </a:p>
        </p:txBody>
      </p:sp>
      <p:sp>
        <p:nvSpPr>
          <p:cNvPr id="13" name="object 13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6F466426-2F3A-348D-4951-99F0E07F88F2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BCDA9BD8-182F-42B1-29E3-1A1E170C750D}"/>
              </a:ext>
            </a:extLst>
          </p:cNvPr>
          <p:cNvSpPr/>
          <p:nvPr/>
        </p:nvSpPr>
        <p:spPr>
          <a:xfrm>
            <a:off x="5486400" y="2305686"/>
            <a:ext cx="4191000" cy="35327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72F856B-D1EA-7A9A-BA82-4E2FC0DE65C2}"/>
              </a:ext>
            </a:extLst>
          </p:cNvPr>
          <p:cNvSpPr/>
          <p:nvPr/>
        </p:nvSpPr>
        <p:spPr>
          <a:xfrm>
            <a:off x="6153150" y="3256914"/>
            <a:ext cx="3448050" cy="1720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D64513-6DA2-D557-22E0-BB63EDCD6652}"/>
              </a:ext>
            </a:extLst>
          </p:cNvPr>
          <p:cNvSpPr/>
          <p:nvPr/>
        </p:nvSpPr>
        <p:spPr>
          <a:xfrm>
            <a:off x="5486400" y="4267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4CFA97B-1E33-3650-B2CE-A76950918BC2}"/>
              </a:ext>
            </a:extLst>
          </p:cNvPr>
          <p:cNvSpPr/>
          <p:nvPr/>
        </p:nvSpPr>
        <p:spPr>
          <a:xfrm>
            <a:off x="2339929" y="3214816"/>
            <a:ext cx="2110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1843</a:t>
            </a:r>
            <a:endParaRPr lang="zh-TW" alt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839BB11-7FC3-CA38-50EE-0BA36CDF53D1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337955" y="2147315"/>
            <a:ext cx="3148445" cy="22341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1" y="694944"/>
            <a:ext cx="3195955" cy="5527675"/>
            <a:chOff x="1162811" y="694944"/>
            <a:chExt cx="3195955" cy="5527675"/>
          </a:xfrm>
        </p:grpSpPr>
        <p:sp>
          <p:nvSpPr>
            <p:cNvPr id="3" name="object 3"/>
            <p:cNvSpPr/>
            <p:nvPr/>
          </p:nvSpPr>
          <p:spPr>
            <a:xfrm>
              <a:off x="1162811" y="694944"/>
              <a:ext cx="3195828" cy="5527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7675" y="740664"/>
              <a:ext cx="3035807" cy="5376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8625" y="721614"/>
              <a:ext cx="3075305" cy="5415915"/>
            </a:xfrm>
            <a:custGeom>
              <a:avLst/>
              <a:gdLst/>
              <a:ahLst/>
              <a:cxnLst/>
              <a:rect l="l" t="t" r="r" b="b"/>
              <a:pathLst>
                <a:path w="3075304" h="5415915">
                  <a:moveTo>
                    <a:pt x="0" y="5415788"/>
                  </a:moveTo>
                  <a:lnTo>
                    <a:pt x="3075304" y="5415788"/>
                  </a:lnTo>
                  <a:lnTo>
                    <a:pt x="3075304" y="0"/>
                  </a:lnTo>
                  <a:lnTo>
                    <a:pt x="0" y="0"/>
                  </a:lnTo>
                  <a:lnTo>
                    <a:pt x="0" y="54157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3673" y="1619250"/>
              <a:ext cx="1031875" cy="396240"/>
            </a:xfrm>
            <a:custGeom>
              <a:avLst/>
              <a:gdLst/>
              <a:ahLst/>
              <a:cxnLst/>
              <a:rect l="l" t="t" r="r" b="b"/>
              <a:pathLst>
                <a:path w="1031875" h="396239">
                  <a:moveTo>
                    <a:pt x="0" y="197992"/>
                  </a:moveTo>
                  <a:lnTo>
                    <a:pt x="15748" y="149225"/>
                  </a:lnTo>
                  <a:lnTo>
                    <a:pt x="60451" y="104901"/>
                  </a:lnTo>
                  <a:lnTo>
                    <a:pt x="130175" y="66548"/>
                  </a:lnTo>
                  <a:lnTo>
                    <a:pt x="173227" y="50037"/>
                  </a:lnTo>
                  <a:lnTo>
                    <a:pt x="221106" y="35433"/>
                  </a:lnTo>
                  <a:lnTo>
                    <a:pt x="273303" y="23240"/>
                  </a:lnTo>
                  <a:lnTo>
                    <a:pt x="329311" y="13335"/>
                  </a:lnTo>
                  <a:lnTo>
                    <a:pt x="388746" y="6096"/>
                  </a:lnTo>
                  <a:lnTo>
                    <a:pt x="450976" y="1524"/>
                  </a:lnTo>
                  <a:lnTo>
                    <a:pt x="515619" y="0"/>
                  </a:lnTo>
                  <a:lnTo>
                    <a:pt x="580389" y="1524"/>
                  </a:lnTo>
                  <a:lnTo>
                    <a:pt x="642619" y="6096"/>
                  </a:lnTo>
                  <a:lnTo>
                    <a:pt x="702056" y="13335"/>
                  </a:lnTo>
                  <a:lnTo>
                    <a:pt x="758063" y="23240"/>
                  </a:lnTo>
                  <a:lnTo>
                    <a:pt x="810259" y="35433"/>
                  </a:lnTo>
                  <a:lnTo>
                    <a:pt x="858138" y="50037"/>
                  </a:lnTo>
                  <a:lnTo>
                    <a:pt x="901192" y="66548"/>
                  </a:lnTo>
                  <a:lnTo>
                    <a:pt x="938911" y="84836"/>
                  </a:lnTo>
                  <a:lnTo>
                    <a:pt x="996695" y="126491"/>
                  </a:lnTo>
                  <a:lnTo>
                    <a:pt x="1027302" y="173100"/>
                  </a:lnTo>
                  <a:lnTo>
                    <a:pt x="1031367" y="197992"/>
                  </a:lnTo>
                  <a:lnTo>
                    <a:pt x="1027302" y="222885"/>
                  </a:lnTo>
                  <a:lnTo>
                    <a:pt x="996695" y="269494"/>
                  </a:lnTo>
                  <a:lnTo>
                    <a:pt x="938911" y="311150"/>
                  </a:lnTo>
                  <a:lnTo>
                    <a:pt x="901192" y="329438"/>
                  </a:lnTo>
                  <a:lnTo>
                    <a:pt x="858138" y="345948"/>
                  </a:lnTo>
                  <a:lnTo>
                    <a:pt x="810259" y="360552"/>
                  </a:lnTo>
                  <a:lnTo>
                    <a:pt x="758063" y="372745"/>
                  </a:lnTo>
                  <a:lnTo>
                    <a:pt x="702056" y="382650"/>
                  </a:lnTo>
                  <a:lnTo>
                    <a:pt x="642619" y="389889"/>
                  </a:lnTo>
                  <a:lnTo>
                    <a:pt x="580389" y="394462"/>
                  </a:lnTo>
                  <a:lnTo>
                    <a:pt x="515619" y="395986"/>
                  </a:lnTo>
                  <a:lnTo>
                    <a:pt x="450976" y="394462"/>
                  </a:lnTo>
                  <a:lnTo>
                    <a:pt x="388746" y="389889"/>
                  </a:lnTo>
                  <a:lnTo>
                    <a:pt x="329311" y="382650"/>
                  </a:lnTo>
                  <a:lnTo>
                    <a:pt x="273303" y="372745"/>
                  </a:lnTo>
                  <a:lnTo>
                    <a:pt x="221106" y="360552"/>
                  </a:lnTo>
                  <a:lnTo>
                    <a:pt x="173227" y="345948"/>
                  </a:lnTo>
                  <a:lnTo>
                    <a:pt x="130175" y="329438"/>
                  </a:lnTo>
                  <a:lnTo>
                    <a:pt x="92456" y="311150"/>
                  </a:lnTo>
                  <a:lnTo>
                    <a:pt x="34670" y="269494"/>
                  </a:lnTo>
                  <a:lnTo>
                    <a:pt x="4063" y="222885"/>
                  </a:lnTo>
                  <a:lnTo>
                    <a:pt x="0" y="197992"/>
                  </a:lnTo>
                  <a:close/>
                </a:path>
              </a:pathLst>
            </a:custGeom>
            <a:ln w="28575">
              <a:solidFill>
                <a:srgbClr val="CF6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3888" y="2007108"/>
              <a:ext cx="486156" cy="635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3888" y="2007108"/>
              <a:ext cx="485775" cy="636905"/>
            </a:xfrm>
            <a:custGeom>
              <a:avLst/>
              <a:gdLst/>
              <a:ahLst/>
              <a:cxnLst/>
              <a:rect l="l" t="t" r="r" b="b"/>
              <a:pathLst>
                <a:path w="485775" h="636905">
                  <a:moveTo>
                    <a:pt x="0" y="269113"/>
                  </a:moveTo>
                  <a:lnTo>
                    <a:pt x="81406" y="0"/>
                  </a:lnTo>
                  <a:lnTo>
                    <a:pt x="351027" y="81406"/>
                  </a:lnTo>
                  <a:lnTo>
                    <a:pt x="263270" y="128269"/>
                  </a:lnTo>
                  <a:lnTo>
                    <a:pt x="485775" y="543051"/>
                  </a:lnTo>
                  <a:lnTo>
                    <a:pt x="310261" y="636904"/>
                  </a:lnTo>
                  <a:lnTo>
                    <a:pt x="87630" y="222122"/>
                  </a:lnTo>
                  <a:lnTo>
                    <a:pt x="0" y="269113"/>
                  </a:lnTo>
                  <a:close/>
                </a:path>
              </a:pathLst>
            </a:custGeom>
            <a:ln w="9525">
              <a:solidFill>
                <a:srgbClr val="CF6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7675" y="1149095"/>
              <a:ext cx="745236" cy="7635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資料輸入完成</a:t>
            </a:r>
            <a:r>
              <a:rPr spc="-15" dirty="0"/>
              <a:t>後</a:t>
            </a:r>
            <a:r>
              <a:rPr dirty="0"/>
              <a:t>，</a:t>
            </a:r>
            <a:r>
              <a:rPr spc="-95" dirty="0"/>
              <a:t> </a:t>
            </a:r>
            <a:r>
              <a:rPr dirty="0"/>
              <a:t>『</a:t>
            </a:r>
            <a:r>
              <a:rPr spc="-55" dirty="0"/>
              <a:t> </a:t>
            </a:r>
            <a:r>
              <a:rPr spc="35" dirty="0"/>
              <a:t>Ayers</a:t>
            </a:r>
            <a:r>
              <a:rPr spc="-75" dirty="0"/>
              <a:t> </a:t>
            </a:r>
            <a:r>
              <a:rPr spc="-40" dirty="0"/>
              <a:t>Token</a:t>
            </a:r>
            <a:r>
              <a:rPr spc="-120" dirty="0"/>
              <a:t> </a:t>
            </a:r>
            <a:r>
              <a:rPr spc="-5" dirty="0"/>
              <a:t>』系統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會顯示一個只維持三十秒有效的保安編碼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97804" y="3437635"/>
            <a:ext cx="59493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KIJ CJK"/>
                <a:cs typeface="UKIJ CJK"/>
              </a:rPr>
              <a:t>（三十秒後保安編碼自動更新）。</a:t>
            </a:r>
            <a:endParaRPr sz="24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UKIJ CJK"/>
                <a:cs typeface="UKIJ CJK"/>
              </a:rPr>
              <a:t>並前往客戶所需操</a:t>
            </a:r>
            <a:r>
              <a:rPr sz="2400" spc="-15" dirty="0">
                <a:latin typeface="UKIJ CJK"/>
                <a:cs typeface="UKIJ CJK"/>
              </a:rPr>
              <a:t>作</a:t>
            </a:r>
            <a:r>
              <a:rPr sz="2400" dirty="0">
                <a:latin typeface="UKIJ CJK"/>
                <a:cs typeface="UKIJ CJK"/>
              </a:rPr>
              <a:t>的</a:t>
            </a:r>
            <a:r>
              <a:rPr sz="2400" spc="-15" dirty="0">
                <a:latin typeface="UKIJ CJK"/>
                <a:cs typeface="UKIJ CJK"/>
              </a:rPr>
              <a:t>交</a:t>
            </a:r>
            <a:r>
              <a:rPr sz="2400" dirty="0">
                <a:latin typeface="UKIJ CJK"/>
                <a:cs typeface="UKIJ CJK"/>
              </a:rPr>
              <a:t>易</a:t>
            </a:r>
            <a:r>
              <a:rPr sz="2400" spc="-30" dirty="0">
                <a:latin typeface="UKIJ CJK"/>
                <a:cs typeface="UKIJ CJK"/>
              </a:rPr>
              <a:t>平</a:t>
            </a:r>
            <a:r>
              <a:rPr sz="2400" spc="-15" dirty="0">
                <a:latin typeface="UKIJ CJK"/>
                <a:cs typeface="UKIJ CJK"/>
              </a:rPr>
              <a:t>台</a:t>
            </a:r>
            <a:r>
              <a:rPr sz="2400" spc="-260" dirty="0">
                <a:latin typeface="UKIJ CJK"/>
                <a:cs typeface="UKIJ CJK"/>
              </a:rPr>
              <a:t>*</a:t>
            </a:r>
            <a:r>
              <a:rPr sz="2400" spc="-5" dirty="0">
                <a:latin typeface="UKIJ CJK"/>
                <a:cs typeface="UKIJ CJK"/>
              </a:rPr>
              <a:t>輸入編碼</a:t>
            </a:r>
            <a:r>
              <a:rPr sz="2400" dirty="0">
                <a:latin typeface="UKIJ CJK"/>
                <a:cs typeface="UKIJ CJK"/>
              </a:rPr>
              <a:t>。</a:t>
            </a:r>
            <a:endParaRPr sz="2400">
              <a:latin typeface="UKIJ CJK"/>
              <a:cs typeface="UKIJ CJ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7804" y="4911090"/>
            <a:ext cx="3987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latin typeface="UKIJ CJK"/>
                <a:cs typeface="UKIJ CJK"/>
              </a:rPr>
              <a:t>*</a:t>
            </a:r>
            <a:r>
              <a:rPr sz="1200" spc="-55" dirty="0">
                <a:latin typeface="UKIJ CJK"/>
                <a:cs typeface="UKIJ CJK"/>
              </a:rPr>
              <a:t> </a:t>
            </a:r>
            <a:r>
              <a:rPr sz="1200" dirty="0">
                <a:latin typeface="UKIJ CJK"/>
                <a:cs typeface="UKIJ CJK"/>
              </a:rPr>
              <a:t>指：潮商網上交易平</a:t>
            </a:r>
            <a:r>
              <a:rPr sz="1200" spc="275" dirty="0">
                <a:latin typeface="UKIJ CJK"/>
                <a:cs typeface="UKIJ CJK"/>
              </a:rPr>
              <a:t>台</a:t>
            </a:r>
            <a:r>
              <a:rPr sz="1200" spc="285" dirty="0">
                <a:latin typeface="UKIJ CJK"/>
                <a:cs typeface="UKIJ CJK"/>
              </a:rPr>
              <a:t>或</a:t>
            </a:r>
            <a:r>
              <a:rPr sz="1200" dirty="0">
                <a:latin typeface="UKIJ CJK"/>
                <a:cs typeface="UKIJ CJK"/>
              </a:rPr>
              <a:t>手機交易平</a:t>
            </a:r>
            <a:r>
              <a:rPr sz="1200" spc="290" dirty="0">
                <a:latin typeface="UKIJ CJK"/>
                <a:cs typeface="UKIJ CJK"/>
              </a:rPr>
              <a:t>台</a:t>
            </a:r>
            <a:r>
              <a:rPr sz="1200" spc="45" dirty="0">
                <a:latin typeface="UKIJ CJK"/>
                <a:cs typeface="UKIJ CJK"/>
              </a:rPr>
              <a:t>–</a:t>
            </a:r>
            <a:r>
              <a:rPr sz="1200" spc="-55" dirty="0">
                <a:latin typeface="UKIJ CJK"/>
                <a:cs typeface="UKIJ CJK"/>
              </a:rPr>
              <a:t> </a:t>
            </a:r>
            <a:r>
              <a:rPr sz="1200" dirty="0">
                <a:latin typeface="UKIJ CJK"/>
                <a:cs typeface="UKIJ CJK"/>
              </a:rPr>
              <a:t>『潮商</a:t>
            </a:r>
            <a:r>
              <a:rPr sz="1200" spc="10" dirty="0">
                <a:latin typeface="UKIJ CJK"/>
                <a:cs typeface="UKIJ CJK"/>
              </a:rPr>
              <a:t>Ayers</a:t>
            </a:r>
            <a:r>
              <a:rPr sz="1200" spc="-20" dirty="0">
                <a:latin typeface="UKIJ CJK"/>
                <a:cs typeface="UKIJ CJK"/>
              </a:rPr>
              <a:t> </a:t>
            </a:r>
            <a:r>
              <a:rPr sz="1200" dirty="0">
                <a:latin typeface="UKIJ CJK"/>
                <a:cs typeface="UKIJ CJK"/>
              </a:rPr>
              <a:t>』</a:t>
            </a:r>
            <a:endParaRPr sz="1200">
              <a:latin typeface="UKIJ CJK"/>
              <a:cs typeface="UKIJ CJ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3A3A3AC-3D6A-7B12-1B5A-6C17FE76B299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4232" y="2362200"/>
            <a:ext cx="5423536" cy="139416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680720" algn="l">
              <a:lnSpc>
                <a:spcPts val="5190"/>
              </a:lnSpc>
              <a:spcBef>
                <a:spcPts val="745"/>
              </a:spcBef>
            </a:pPr>
            <a:r>
              <a:rPr sz="4000" dirty="0"/>
              <a:t>潮 商 證 券 </a:t>
            </a:r>
            <a:r>
              <a:rPr sz="4000" spc="-100" dirty="0"/>
              <a:t>(AYERS)  </a:t>
            </a:r>
            <a:br>
              <a:rPr lang="en-US" sz="4000" spc="-100" dirty="0"/>
            </a:br>
            <a:r>
              <a:rPr sz="4000" dirty="0" err="1"/>
              <a:t>手機程式初次登入教學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40FE75C-0196-63B5-7BA3-9FF76AA392F8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A97F564-7E17-247E-FD1E-7A1A728F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700"/>
          <a:stretch/>
        </p:blipFill>
        <p:spPr>
          <a:xfrm>
            <a:off x="1403350" y="3499427"/>
            <a:ext cx="4114800" cy="85548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67C0A3A-408C-E784-A24C-65F0A4266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19" b="77638"/>
          <a:stretch/>
        </p:blipFill>
        <p:spPr>
          <a:xfrm>
            <a:off x="6858000" y="3499427"/>
            <a:ext cx="3657600" cy="69514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3E6356E-B63F-8EA3-8D9E-A65B4AF94DE8}"/>
              </a:ext>
            </a:extLst>
          </p:cNvPr>
          <p:cNvSpPr/>
          <p:nvPr/>
        </p:nvSpPr>
        <p:spPr>
          <a:xfrm>
            <a:off x="1371600" y="3403600"/>
            <a:ext cx="41910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87A817-A9C5-5CFC-9D59-9D94AF253A1B}"/>
              </a:ext>
            </a:extLst>
          </p:cNvPr>
          <p:cNvSpPr/>
          <p:nvPr/>
        </p:nvSpPr>
        <p:spPr>
          <a:xfrm>
            <a:off x="6668655" y="3403600"/>
            <a:ext cx="41910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8F71D0-C468-C3C2-ABE9-56C30240A184}"/>
              </a:ext>
            </a:extLst>
          </p:cNvPr>
          <p:cNvSpPr txBox="1"/>
          <p:nvPr/>
        </p:nvSpPr>
        <p:spPr>
          <a:xfrm>
            <a:off x="1752600" y="710358"/>
            <a:ext cx="975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閣下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可于</a:t>
            </a:r>
            <a:r>
              <a:rPr lang="en-US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App Store</a:t>
            </a:r>
            <a:r>
              <a:rPr lang="zh-CN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或</a:t>
            </a:r>
            <a:r>
              <a:rPr lang="en-US" altLang="zh-HK" sz="2800" dirty="0">
                <a:effectLst/>
                <a:latin typeface="DengXian" panose="02010600030101010101" pitchFamily="2" charset="-122"/>
                <a:ea typeface="新細明體" panose="02020500000000000000" pitchFamily="18" charset="-120"/>
              </a:rPr>
              <a:t> Google Play</a:t>
            </a:r>
            <a:r>
              <a:rPr lang="zh-TW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安裝</a:t>
            </a:r>
            <a:r>
              <a:rPr lang="en-US" alt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</a:t>
            </a:r>
            <a:r>
              <a:rPr lang="zh-HK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潮商證券</a:t>
            </a:r>
            <a:r>
              <a:rPr lang="en-US" altLang="zh-HK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(Ayers)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 </a:t>
            </a:r>
            <a:endParaRPr lang="en-US" altLang="zh-CN" sz="2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A431D35-65D2-5043-859E-23111206B696}"/>
              </a:ext>
            </a:extLst>
          </p:cNvPr>
          <p:cNvSpPr txBox="1"/>
          <p:nvPr/>
        </p:nvSpPr>
        <p:spPr>
          <a:xfrm>
            <a:off x="2476500" y="1414987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潮商證券已提供流動保安編碼器，以紓減互聯網交易風險。客戶於登入網上交易平台時， 可參考以下使用說明以進行雙重認證登入。 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240EE29-4EAC-80EC-6CAD-247AD070F3B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FA41424-E778-0722-DE4F-BE347F8EB4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3" t="54242" r="56361" b="8025"/>
          <a:stretch/>
        </p:blipFill>
        <p:spPr>
          <a:xfrm>
            <a:off x="6781801" y="4192263"/>
            <a:ext cx="1600199" cy="161174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53E5E83-C514-A478-9BB2-1C4C181C67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8" b="39041"/>
          <a:stretch/>
        </p:blipFill>
        <p:spPr>
          <a:xfrm>
            <a:off x="8382000" y="4592530"/>
            <a:ext cx="2382320" cy="7791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DCAE7E7-93B8-866B-36C3-3EF55F4BF6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5" t="32163" r="80925" b="12900"/>
          <a:stretch/>
        </p:blipFill>
        <p:spPr>
          <a:xfrm>
            <a:off x="1427680" y="4495800"/>
            <a:ext cx="1293812" cy="136009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DD383704-2061-B99E-9B31-BC6E12F692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59" t="1" r="2574" b="-10470"/>
          <a:stretch/>
        </p:blipFill>
        <p:spPr>
          <a:xfrm>
            <a:off x="2759592" y="4495799"/>
            <a:ext cx="2726808" cy="13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679C088-4721-2112-85B5-D78DE342DAEC}"/>
              </a:ext>
            </a:extLst>
          </p:cNvPr>
          <p:cNvSpPr txBox="1"/>
          <p:nvPr/>
        </p:nvSpPr>
        <p:spPr>
          <a:xfrm>
            <a:off x="685800" y="914400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HK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蘋果 </a:t>
            </a:r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iOS 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版</a:t>
            </a:r>
            <a:endParaRPr lang="en-US" altLang="zh-HK" sz="2400" b="0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algn="ctr"/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(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國內</a:t>
            </a:r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/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香港用戶</a:t>
            </a:r>
            <a:r>
              <a:rPr lang="en-US" altLang="zh-TW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)</a:t>
            </a:r>
            <a:endParaRPr lang="zh-HK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3ECBD33-A804-5560-3683-F1EAB6C982C2}"/>
              </a:ext>
            </a:extLst>
          </p:cNvPr>
          <p:cNvSpPr txBox="1"/>
          <p:nvPr/>
        </p:nvSpPr>
        <p:spPr>
          <a:xfrm>
            <a:off x="4368033" y="391180"/>
            <a:ext cx="4166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潮商證券手機應用程式</a:t>
            </a:r>
            <a:endParaRPr lang="en-US" altLang="zh-HK" sz="2800" b="0" i="0" dirty="0">
              <a:solidFill>
                <a:srgbClr val="222222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DC5BEB-FFBF-993D-A19A-F695F36B0A4B}"/>
              </a:ext>
            </a:extLst>
          </p:cNvPr>
          <p:cNvSpPr txBox="1"/>
          <p:nvPr/>
        </p:nvSpPr>
        <p:spPr>
          <a:xfrm>
            <a:off x="8890794" y="1099065"/>
            <a:ext cx="1905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安卓版</a:t>
            </a:r>
            <a:endParaRPr lang="en-US" altLang="zh-TW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222222"/>
                </a:solidFill>
                <a:latin typeface="Helvetica" panose="020B0604020202020204" pitchFamily="34" charset="0"/>
              </a:rPr>
              <a:t>(</a:t>
            </a:r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國內用戶</a:t>
            </a:r>
            <a:r>
              <a:rPr lang="en-US" altLang="zh-TW" sz="2400" dirty="0">
                <a:solidFill>
                  <a:srgbClr val="222222"/>
                </a:solidFill>
                <a:latin typeface="Helvetica" panose="020B0604020202020204" pitchFamily="34" charset="0"/>
              </a:rPr>
              <a:t>)</a:t>
            </a:r>
            <a:endParaRPr lang="zh-HK" altLang="en-US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9B2C8D5-7EF2-981F-6F3E-DB95F4E4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438400"/>
            <a:ext cx="2857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D70C198-D547-D698-D389-F2369FE3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65" y="2438400"/>
            <a:ext cx="333910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E2718A4-30C5-FEB9-3E2D-9802A0F3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92" y="2076057"/>
            <a:ext cx="1507085" cy="15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B64E17-58C6-BC17-22A7-68868A1132E8}"/>
              </a:ext>
            </a:extLst>
          </p:cNvPr>
          <p:cNvSpPr txBox="1"/>
          <p:nvPr/>
        </p:nvSpPr>
        <p:spPr>
          <a:xfrm>
            <a:off x="4674296" y="1283732"/>
            <a:ext cx="2202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Android </a:t>
            </a:r>
            <a:r>
              <a:rPr lang="zh-HK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版</a:t>
            </a:r>
            <a:endParaRPr lang="en-US" altLang="zh-HK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(</a:t>
            </a:r>
            <a:r>
              <a:rPr lang="zh-HK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香港用戶</a:t>
            </a:r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)</a:t>
            </a:r>
            <a:endParaRPr lang="zh-HK" altLang="en-US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9054D33-4A0C-84EC-C665-DDBB913DBD47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1FA165-92B0-498D-0E72-223FF401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50" y="368736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E917E2D-7FC0-3F06-3241-F919E5B4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27" y="3687367"/>
            <a:ext cx="2961591" cy="29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08F0EFA-E083-1BC9-CC6E-5D9FAF0EF1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478" t="55944" r="56886" b="8378"/>
          <a:stretch/>
        </p:blipFill>
        <p:spPr>
          <a:xfrm>
            <a:off x="1258130" y="209070"/>
            <a:ext cx="1141340" cy="10869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3971A43-1C17-1AD2-223F-289DE9257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59" y="3700303"/>
            <a:ext cx="2968518" cy="29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48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0552" y="4545838"/>
            <a:ext cx="639064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UKIJ CJK"/>
                <a:cs typeface="UKIJ CJK"/>
              </a:rPr>
              <a:t>客戶請在</a:t>
            </a:r>
            <a:r>
              <a:rPr sz="1800" spc="75" dirty="0">
                <a:latin typeface="UKIJ CJK"/>
                <a:cs typeface="UKIJ CJK"/>
              </a:rPr>
              <a:t>Apple</a:t>
            </a:r>
            <a:r>
              <a:rPr sz="1800" spc="-40" dirty="0">
                <a:latin typeface="UKIJ CJK"/>
                <a:cs typeface="UKIJ CJK"/>
              </a:rPr>
              <a:t> </a:t>
            </a:r>
            <a:r>
              <a:rPr sz="1800" spc="25" dirty="0">
                <a:latin typeface="UKIJ CJK"/>
                <a:cs typeface="UKIJ CJK"/>
              </a:rPr>
              <a:t>Store</a:t>
            </a:r>
            <a:r>
              <a:rPr sz="1800" spc="-40" dirty="0">
                <a:latin typeface="UKIJ CJK"/>
                <a:cs typeface="UKIJ CJK"/>
              </a:rPr>
              <a:t> </a:t>
            </a:r>
            <a:r>
              <a:rPr sz="1800" dirty="0">
                <a:latin typeface="UKIJ CJK"/>
                <a:cs typeface="UKIJ CJK"/>
              </a:rPr>
              <a:t>或</a:t>
            </a:r>
            <a:r>
              <a:rPr sz="1800" spc="85" dirty="0">
                <a:latin typeface="UKIJ CJK"/>
                <a:cs typeface="UKIJ CJK"/>
              </a:rPr>
              <a:t>Google</a:t>
            </a:r>
            <a:r>
              <a:rPr sz="1800" spc="-50" dirty="0">
                <a:latin typeface="UKIJ CJK"/>
                <a:cs typeface="UKIJ CJK"/>
              </a:rPr>
              <a:t> </a:t>
            </a:r>
            <a:r>
              <a:rPr sz="1800" spc="60" dirty="0">
                <a:latin typeface="UKIJ CJK"/>
                <a:cs typeface="UKIJ CJK"/>
              </a:rPr>
              <a:t>PLAY</a:t>
            </a:r>
            <a:r>
              <a:rPr sz="1800" dirty="0">
                <a:latin typeface="UKIJ CJK"/>
                <a:cs typeface="UKIJ CJK"/>
              </a:rPr>
              <a:t>搜尋及下載</a:t>
            </a:r>
            <a:endParaRPr sz="1800">
              <a:latin typeface="UKIJ CJK"/>
              <a:cs typeface="UKIJ CJK"/>
            </a:endParaRPr>
          </a:p>
          <a:p>
            <a:pPr algn="ctr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latin typeface="UKIJ CJK"/>
                <a:cs typeface="UKIJ CJK"/>
              </a:rPr>
              <a:t>『潮商證券</a:t>
            </a:r>
            <a:r>
              <a:rPr sz="1800" spc="30" dirty="0">
                <a:latin typeface="UKIJ CJK"/>
                <a:cs typeface="UKIJ CJK"/>
              </a:rPr>
              <a:t>(Ayers)</a:t>
            </a:r>
            <a:r>
              <a:rPr sz="1800" dirty="0">
                <a:latin typeface="UKIJ CJK"/>
                <a:cs typeface="UKIJ CJK"/>
              </a:rPr>
              <a:t>』手機程式版和『</a:t>
            </a:r>
            <a:r>
              <a:rPr sz="1800" spc="30" dirty="0">
                <a:latin typeface="UKIJ CJK"/>
                <a:cs typeface="UKIJ CJK"/>
              </a:rPr>
              <a:t>Ayers</a:t>
            </a:r>
            <a:r>
              <a:rPr sz="1800" spc="-55" dirty="0">
                <a:latin typeface="UKIJ CJK"/>
                <a:cs typeface="UKIJ CJK"/>
              </a:rPr>
              <a:t> </a:t>
            </a:r>
            <a:r>
              <a:rPr sz="1800" spc="15" dirty="0">
                <a:latin typeface="UKIJ CJK"/>
                <a:cs typeface="UKIJ CJK"/>
              </a:rPr>
              <a:t>Token</a:t>
            </a:r>
            <a:r>
              <a:rPr sz="1800" dirty="0">
                <a:latin typeface="UKIJ CJK"/>
                <a:cs typeface="UKIJ CJK"/>
              </a:rPr>
              <a:t>』手機程式。</a:t>
            </a:r>
            <a:endParaRPr sz="1800">
              <a:latin typeface="UKIJ CJK"/>
              <a:cs typeface="UKIJ CJ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7192" y="592836"/>
            <a:ext cx="3682746" cy="3507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8356" y="592836"/>
            <a:ext cx="3646170" cy="3507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F3DC3A3-49C2-3B1C-D33A-BAE24D8DB567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8446" y="2308682"/>
            <a:ext cx="5847080" cy="137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UKIJ CJK"/>
                <a:cs typeface="UKIJ CJK"/>
              </a:rPr>
              <a:t>『潮商證券</a:t>
            </a:r>
            <a:r>
              <a:rPr sz="2000" spc="35" dirty="0">
                <a:latin typeface="UKIJ CJK"/>
                <a:cs typeface="UKIJ CJK"/>
              </a:rPr>
              <a:t>(Ayers)</a:t>
            </a:r>
            <a:r>
              <a:rPr sz="2000" spc="-65" dirty="0">
                <a:latin typeface="UKIJ CJK"/>
                <a:cs typeface="UKIJ CJK"/>
              </a:rPr>
              <a:t> </a:t>
            </a:r>
            <a:r>
              <a:rPr sz="2000" dirty="0">
                <a:latin typeface="UKIJ CJK"/>
                <a:cs typeface="UKIJ CJK"/>
              </a:rPr>
              <a:t>』手機程式下載完成</a:t>
            </a:r>
            <a:r>
              <a:rPr sz="2000" spc="-10" dirty="0">
                <a:latin typeface="UKIJ CJK"/>
                <a:cs typeface="UKIJ CJK"/>
              </a:rPr>
              <a:t>後</a:t>
            </a:r>
            <a:r>
              <a:rPr sz="2000" dirty="0">
                <a:latin typeface="UKIJ CJK"/>
                <a:cs typeface="UKIJ CJK"/>
              </a:rPr>
              <a:t>，客戶</a:t>
            </a:r>
            <a:endParaRPr sz="2000">
              <a:latin typeface="UKIJ CJK"/>
              <a:cs typeface="UKIJ CJK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latin typeface="UKIJ CJK"/>
                <a:cs typeface="UKIJ CJK"/>
              </a:rPr>
              <a:t>開啟程式便會顯示此介</a:t>
            </a:r>
            <a:r>
              <a:rPr sz="2000" spc="-15" dirty="0">
                <a:latin typeface="UKIJ CJK"/>
                <a:cs typeface="UKIJ CJK"/>
              </a:rPr>
              <a:t>面</a:t>
            </a:r>
            <a:r>
              <a:rPr sz="2000" dirty="0">
                <a:latin typeface="UKIJ CJK"/>
                <a:cs typeface="UKIJ CJK"/>
              </a:rPr>
              <a:t>。</a:t>
            </a:r>
            <a:endParaRPr sz="2000">
              <a:latin typeface="UKIJ CJK"/>
              <a:cs typeface="UKIJ CJK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UKIJ CJK"/>
                <a:cs typeface="UKIJ CJK"/>
              </a:rPr>
              <a:t>登入名稱及密碼，請參</a:t>
            </a:r>
            <a:r>
              <a:rPr sz="2000" spc="-15" dirty="0">
                <a:latin typeface="UKIJ CJK"/>
                <a:cs typeface="UKIJ CJK"/>
              </a:rPr>
              <a:t>照</a:t>
            </a:r>
            <a:r>
              <a:rPr sz="2000" dirty="0">
                <a:latin typeface="UKIJ CJK"/>
                <a:cs typeface="UKIJ CJK"/>
              </a:rPr>
              <a:t>潮商</a:t>
            </a:r>
            <a:r>
              <a:rPr sz="2000" spc="-15" dirty="0">
                <a:latin typeface="UKIJ CJK"/>
                <a:cs typeface="UKIJ CJK"/>
              </a:rPr>
              <a:t>證</a:t>
            </a:r>
            <a:r>
              <a:rPr sz="2000" dirty="0">
                <a:latin typeface="UKIJ CJK"/>
                <a:cs typeface="UKIJ CJK"/>
              </a:rPr>
              <a:t>券所</a:t>
            </a:r>
            <a:r>
              <a:rPr sz="2000" spc="-15" dirty="0">
                <a:latin typeface="UKIJ CJK"/>
                <a:cs typeface="UKIJ CJK"/>
              </a:rPr>
              <a:t>發</a:t>
            </a:r>
            <a:r>
              <a:rPr sz="2000" dirty="0">
                <a:latin typeface="UKIJ CJK"/>
                <a:cs typeface="UKIJ CJK"/>
              </a:rPr>
              <a:t>出至</a:t>
            </a:r>
            <a:r>
              <a:rPr sz="2000" spc="-15" dirty="0">
                <a:latin typeface="UKIJ CJK"/>
                <a:cs typeface="UKIJ CJK"/>
              </a:rPr>
              <a:t>閣</a:t>
            </a:r>
            <a:r>
              <a:rPr sz="2000" dirty="0">
                <a:latin typeface="UKIJ CJK"/>
                <a:cs typeface="UKIJ CJK"/>
              </a:rPr>
              <a:t>下的 成功開戶電郵</a:t>
            </a:r>
            <a:r>
              <a:rPr sz="2000" spc="-100" dirty="0">
                <a:latin typeface="UKIJ CJK"/>
                <a:cs typeface="UKIJ CJK"/>
              </a:rPr>
              <a:t>*，</a:t>
            </a:r>
            <a:r>
              <a:rPr sz="2000" dirty="0">
                <a:latin typeface="UKIJ CJK"/>
                <a:cs typeface="UKIJ CJK"/>
              </a:rPr>
              <a:t>然後按</a:t>
            </a:r>
            <a:r>
              <a:rPr sz="2000" spc="-15" dirty="0">
                <a:latin typeface="UKIJ CJK"/>
                <a:cs typeface="UKIJ CJK"/>
              </a:rPr>
              <a:t>登</a:t>
            </a:r>
            <a:r>
              <a:rPr sz="2000" dirty="0">
                <a:latin typeface="UKIJ CJK"/>
                <a:cs typeface="UKIJ CJK"/>
              </a:rPr>
              <a:t>入。</a:t>
            </a:r>
            <a:endParaRPr sz="2000">
              <a:latin typeface="UKIJ CJK"/>
              <a:cs typeface="UKIJ CJ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8446" y="4202429"/>
            <a:ext cx="3759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latin typeface="UKIJ CJK"/>
                <a:cs typeface="UKIJ CJK"/>
              </a:rPr>
              <a:t>*</a:t>
            </a:r>
            <a:r>
              <a:rPr sz="1100" spc="-15" dirty="0">
                <a:latin typeface="UKIJ CJK"/>
                <a:cs typeface="UKIJ CJK"/>
              </a:rPr>
              <a:t> </a:t>
            </a:r>
            <a:r>
              <a:rPr sz="1100" dirty="0">
                <a:latin typeface="UKIJ CJK"/>
                <a:cs typeface="UKIJ CJK"/>
              </a:rPr>
              <a:t>成功開戶電郵該傳送</a:t>
            </a:r>
            <a:r>
              <a:rPr sz="1100" spc="-15" dirty="0">
                <a:latin typeface="UKIJ CJK"/>
                <a:cs typeface="UKIJ CJK"/>
              </a:rPr>
              <a:t>至</a:t>
            </a:r>
            <a:r>
              <a:rPr sz="1100" dirty="0">
                <a:latin typeface="UKIJ CJK"/>
                <a:cs typeface="UKIJ CJK"/>
              </a:rPr>
              <a:t>閣下</a:t>
            </a:r>
            <a:r>
              <a:rPr sz="1100" spc="-15" dirty="0">
                <a:latin typeface="UKIJ CJK"/>
                <a:cs typeface="UKIJ CJK"/>
              </a:rPr>
              <a:t>於</a:t>
            </a:r>
            <a:r>
              <a:rPr sz="1100" dirty="0">
                <a:latin typeface="UKIJ CJK"/>
                <a:cs typeface="UKIJ CJK"/>
              </a:rPr>
              <a:t>本行</a:t>
            </a:r>
            <a:r>
              <a:rPr sz="1100" spc="-15" dirty="0">
                <a:latin typeface="UKIJ CJK"/>
                <a:cs typeface="UKIJ CJK"/>
              </a:rPr>
              <a:t>開</a:t>
            </a:r>
            <a:r>
              <a:rPr sz="1100" dirty="0">
                <a:latin typeface="UKIJ CJK"/>
                <a:cs typeface="UKIJ CJK"/>
              </a:rPr>
              <a:t>戶時</a:t>
            </a:r>
            <a:r>
              <a:rPr sz="1100" spc="-15" dirty="0">
                <a:latin typeface="UKIJ CJK"/>
                <a:cs typeface="UKIJ CJK"/>
              </a:rPr>
              <a:t>所</a:t>
            </a:r>
            <a:r>
              <a:rPr sz="1100" dirty="0">
                <a:latin typeface="UKIJ CJK"/>
                <a:cs typeface="UKIJ CJK"/>
              </a:rPr>
              <a:t>登記</a:t>
            </a:r>
            <a:r>
              <a:rPr sz="1100" spc="-15" dirty="0">
                <a:latin typeface="UKIJ CJK"/>
                <a:cs typeface="UKIJ CJK"/>
              </a:rPr>
              <a:t>的</a:t>
            </a:r>
            <a:r>
              <a:rPr sz="1100" dirty="0">
                <a:latin typeface="UKIJ CJK"/>
                <a:cs typeface="UKIJ CJK"/>
              </a:rPr>
              <a:t>電郵</a:t>
            </a:r>
            <a:r>
              <a:rPr sz="1100" spc="-15" dirty="0">
                <a:latin typeface="UKIJ CJK"/>
                <a:cs typeface="UKIJ CJK"/>
              </a:rPr>
              <a:t>地</a:t>
            </a:r>
            <a:r>
              <a:rPr sz="1100" dirty="0">
                <a:latin typeface="UKIJ CJK"/>
                <a:cs typeface="UKIJ CJK"/>
              </a:rPr>
              <a:t>址</a:t>
            </a:r>
            <a:endParaRPr sz="1100">
              <a:latin typeface="UKIJ CJK"/>
              <a:cs typeface="UKIJ CJ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518423"/>
            <a:ext cx="3882390" cy="5793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9A30386-8937-D284-0CB7-F087A9983581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BF5EEA1B-8FA0-2464-F967-2D0D6DC4C637}"/>
              </a:ext>
            </a:extLst>
          </p:cNvPr>
          <p:cNvGrpSpPr/>
          <p:nvPr/>
        </p:nvGrpSpPr>
        <p:grpSpPr>
          <a:xfrm>
            <a:off x="1447800" y="4089400"/>
            <a:ext cx="4114800" cy="1676400"/>
            <a:chOff x="1016354" y="1524001"/>
            <a:chExt cx="5079646" cy="1791855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3A97F564-7E17-247E-FD1E-7A1A728FE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700"/>
            <a:stretch/>
          </p:blipFill>
          <p:spPr>
            <a:xfrm>
              <a:off x="1016354" y="1524001"/>
              <a:ext cx="5079646" cy="914400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7A8E6C1-6123-EEA3-D4D8-C55B91685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409" t="59246" r="409" b="6454"/>
            <a:stretch/>
          </p:blipFill>
          <p:spPr>
            <a:xfrm>
              <a:off x="1016354" y="2401456"/>
              <a:ext cx="5079646" cy="914400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F93A375F-0561-AD10-7A85-C8575B9A4208}"/>
              </a:ext>
            </a:extLst>
          </p:cNvPr>
          <p:cNvGrpSpPr/>
          <p:nvPr/>
        </p:nvGrpSpPr>
        <p:grpSpPr>
          <a:xfrm>
            <a:off x="6858000" y="3499427"/>
            <a:ext cx="3657600" cy="2551545"/>
            <a:chOff x="6096000" y="1106055"/>
            <a:chExt cx="4572000" cy="2932546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67C0A3A-408C-E784-A24C-65F0A4266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819" b="77638"/>
            <a:stretch/>
          </p:blipFill>
          <p:spPr>
            <a:xfrm>
              <a:off x="6096000" y="1106055"/>
              <a:ext cx="4572000" cy="79894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8851D26-B1F6-0C26-130D-72173DBEB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10" t="40523" r="2910" b="-241"/>
            <a:stretch/>
          </p:blipFill>
          <p:spPr>
            <a:xfrm>
              <a:off x="6096000" y="1905001"/>
              <a:ext cx="4572000" cy="2133600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43E6356E-B63F-8EA3-8D9E-A65B4AF94DE8}"/>
              </a:ext>
            </a:extLst>
          </p:cNvPr>
          <p:cNvSpPr/>
          <p:nvPr/>
        </p:nvSpPr>
        <p:spPr>
          <a:xfrm>
            <a:off x="1371600" y="3403600"/>
            <a:ext cx="41910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87A817-A9C5-5CFC-9D59-9D94AF253A1B}"/>
              </a:ext>
            </a:extLst>
          </p:cNvPr>
          <p:cNvSpPr/>
          <p:nvPr/>
        </p:nvSpPr>
        <p:spPr>
          <a:xfrm>
            <a:off x="6668655" y="3403600"/>
            <a:ext cx="41910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8F71D0-C468-C3C2-ABE9-56C30240A184}"/>
              </a:ext>
            </a:extLst>
          </p:cNvPr>
          <p:cNvSpPr txBox="1"/>
          <p:nvPr/>
        </p:nvSpPr>
        <p:spPr>
          <a:xfrm>
            <a:off x="1752600" y="710358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閣下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可于</a:t>
            </a:r>
            <a:r>
              <a:rPr lang="en-US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App Store</a:t>
            </a:r>
            <a:r>
              <a:rPr lang="zh-CN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或</a:t>
            </a:r>
            <a:r>
              <a:rPr lang="en-US" altLang="zh-HK" sz="2800" dirty="0">
                <a:effectLst/>
                <a:latin typeface="DengXian" panose="02010600030101010101" pitchFamily="2" charset="-122"/>
                <a:ea typeface="新細明體" panose="02020500000000000000" pitchFamily="18" charset="-120"/>
              </a:rPr>
              <a:t> Google Play</a:t>
            </a:r>
            <a:r>
              <a:rPr lang="zh-TW" altLang="zh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安裝</a:t>
            </a:r>
            <a:r>
              <a:rPr lang="en-US" alt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</a:t>
            </a:r>
            <a:r>
              <a:rPr lang="en-US" altLang="zh-HK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Ayers </a:t>
            </a:r>
            <a:r>
              <a:rPr lang="zh-HK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保</a:t>
            </a:r>
            <a:r>
              <a:rPr lang="zh-TW" altLang="zh-HK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安編碼</a:t>
            </a:r>
            <a:r>
              <a:rPr lang="zh-CN" altLang="en-US" sz="2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 </a:t>
            </a:r>
            <a:endParaRPr lang="en-US" altLang="zh-CN" sz="2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A431D35-65D2-5043-859E-23111206B696}"/>
              </a:ext>
            </a:extLst>
          </p:cNvPr>
          <p:cNvSpPr txBox="1"/>
          <p:nvPr/>
        </p:nvSpPr>
        <p:spPr>
          <a:xfrm>
            <a:off x="2476500" y="1414987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潮商證券已提供流動保安編碼器，以紓減互聯網交易風險。客戶於登入網上交易平台時， 可參考以下使用說明以進行雙重認證登入。 </a:t>
            </a:r>
            <a:endParaRPr lang="zh-TW" altLang="zh-HK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240EE29-4EAC-80EC-6CAD-247AD070F3B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9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5375" y="2068804"/>
            <a:ext cx="56953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155" dirty="0">
                <a:latin typeface="UKIJ CJK"/>
                <a:cs typeface="UKIJ CJK"/>
              </a:rPr>
              <a:t>登入後，</a:t>
            </a:r>
            <a:r>
              <a:rPr sz="2000" spc="140" dirty="0">
                <a:latin typeface="UKIJ CJK"/>
                <a:cs typeface="UKIJ CJK"/>
              </a:rPr>
              <a:t>系</a:t>
            </a:r>
            <a:r>
              <a:rPr sz="2000" spc="150" dirty="0">
                <a:latin typeface="UKIJ CJK"/>
                <a:cs typeface="UKIJ CJK"/>
              </a:rPr>
              <a:t>統需閣下</a:t>
            </a:r>
            <a:r>
              <a:rPr sz="2000" spc="155" dirty="0">
                <a:latin typeface="UKIJ CJK"/>
                <a:cs typeface="UKIJ CJK"/>
              </a:rPr>
              <a:t>將</a:t>
            </a:r>
            <a:r>
              <a:rPr sz="2000" dirty="0">
                <a:latin typeface="UKIJ CJK"/>
                <a:cs typeface="UKIJ CJK"/>
              </a:rPr>
              <a:t>『</a:t>
            </a:r>
            <a:r>
              <a:rPr sz="2000" spc="35" dirty="0">
                <a:latin typeface="UKIJ CJK"/>
                <a:cs typeface="UKIJ CJK"/>
              </a:rPr>
              <a:t>Ayers</a:t>
            </a:r>
            <a:r>
              <a:rPr sz="2000" spc="65" dirty="0">
                <a:latin typeface="UKIJ CJK"/>
                <a:cs typeface="UKIJ CJK"/>
              </a:rPr>
              <a:t> </a:t>
            </a:r>
            <a:r>
              <a:rPr sz="2000" spc="15" dirty="0">
                <a:latin typeface="UKIJ CJK"/>
                <a:cs typeface="UKIJ CJK"/>
              </a:rPr>
              <a:t>Token</a:t>
            </a:r>
            <a:r>
              <a:rPr sz="2000" spc="140" dirty="0">
                <a:latin typeface="UKIJ CJK"/>
                <a:cs typeface="UKIJ CJK"/>
              </a:rPr>
              <a:t>』</a:t>
            </a:r>
            <a:r>
              <a:rPr sz="2000" spc="155" dirty="0">
                <a:latin typeface="UKIJ CJK"/>
                <a:cs typeface="UKIJ CJK"/>
              </a:rPr>
              <a:t>程式</a:t>
            </a:r>
            <a:r>
              <a:rPr sz="2000" spc="-210" dirty="0">
                <a:latin typeface="UKIJ CJK"/>
                <a:cs typeface="UKIJ CJK"/>
              </a:rPr>
              <a:t>*  </a:t>
            </a:r>
            <a:r>
              <a:rPr sz="2000" spc="35" dirty="0">
                <a:latin typeface="UKIJ CJK"/>
                <a:cs typeface="UKIJ CJK"/>
              </a:rPr>
              <a:t>所編制及顯示的保安編碼，輸入在圖中指示的空 </a:t>
            </a:r>
            <a:r>
              <a:rPr sz="2000" dirty="0">
                <a:latin typeface="UKIJ CJK"/>
                <a:cs typeface="UKIJ CJK"/>
              </a:rPr>
              <a:t>格內，然後按登錄鍵</a:t>
            </a:r>
            <a:r>
              <a:rPr sz="2000" spc="5" dirty="0">
                <a:latin typeface="UKIJ CJK"/>
                <a:cs typeface="UKIJ CJK"/>
              </a:rPr>
              <a:t>。</a:t>
            </a:r>
            <a:endParaRPr sz="2000">
              <a:latin typeface="UKIJ CJK"/>
              <a:cs typeface="UKIJ CJ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5375" y="4985765"/>
            <a:ext cx="551116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solidFill>
                  <a:srgbClr val="C00000"/>
                </a:solidFill>
                <a:latin typeface="UKIJ CJK"/>
                <a:cs typeface="UKIJ CJK"/>
              </a:rPr>
              <a:t>*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請先在『</a:t>
            </a:r>
            <a:r>
              <a:rPr sz="1100" spc="25" dirty="0">
                <a:solidFill>
                  <a:srgbClr val="C00000"/>
                </a:solidFill>
                <a:latin typeface="UKIJ CJK"/>
                <a:cs typeface="UKIJ CJK"/>
              </a:rPr>
              <a:t>Ayers</a:t>
            </a:r>
            <a:r>
              <a:rPr sz="1100" spc="-3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spc="40" dirty="0">
                <a:solidFill>
                  <a:srgbClr val="C00000"/>
                </a:solidFill>
                <a:latin typeface="UKIJ CJK"/>
                <a:cs typeface="UKIJ CJK"/>
              </a:rPr>
              <a:t>Token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』手機程式登記用</a:t>
            </a:r>
            <a:r>
              <a:rPr sz="1100" spc="-10" dirty="0">
                <a:solidFill>
                  <a:srgbClr val="C00000"/>
                </a:solidFill>
                <a:latin typeface="UKIJ CJK"/>
                <a:cs typeface="UKIJ CJK"/>
              </a:rPr>
              <a:t>戶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，領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取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保安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編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碼後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方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可登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入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。</a:t>
            </a:r>
            <a:endParaRPr sz="1100">
              <a:latin typeface="UKIJ CJK"/>
              <a:cs typeface="UKIJ CJ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『</a:t>
            </a:r>
            <a:r>
              <a:rPr sz="1100" spc="-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spc="25" dirty="0">
                <a:solidFill>
                  <a:srgbClr val="C00000"/>
                </a:solidFill>
                <a:latin typeface="UKIJ CJK"/>
                <a:cs typeface="UKIJ CJK"/>
              </a:rPr>
              <a:t>Ayers</a:t>
            </a:r>
            <a:r>
              <a:rPr sz="1100" spc="-20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spc="40" dirty="0">
                <a:solidFill>
                  <a:srgbClr val="C00000"/>
                </a:solidFill>
                <a:latin typeface="UKIJ CJK"/>
                <a:cs typeface="UKIJ CJK"/>
              </a:rPr>
              <a:t>Token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』手機程式教學詳情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，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請參</a:t>
            </a:r>
            <a:r>
              <a:rPr sz="1100" spc="-10" dirty="0">
                <a:solidFill>
                  <a:srgbClr val="C00000"/>
                </a:solidFill>
                <a:latin typeface="UKIJ CJK"/>
                <a:cs typeface="UKIJ CJK"/>
              </a:rPr>
              <a:t>照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本行</a:t>
            </a:r>
            <a:r>
              <a:rPr sz="1100" spc="-10" dirty="0">
                <a:solidFill>
                  <a:srgbClr val="C00000"/>
                </a:solidFill>
                <a:latin typeface="UKIJ CJK"/>
                <a:cs typeface="UKIJ CJK"/>
              </a:rPr>
              <a:t>網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站內</a:t>
            </a:r>
            <a:r>
              <a:rPr sz="1100" spc="-25" dirty="0">
                <a:solidFill>
                  <a:srgbClr val="C00000"/>
                </a:solidFill>
                <a:latin typeface="UKIJ CJK"/>
                <a:cs typeface="UKIJ CJK"/>
              </a:rPr>
              <a:t>的</a:t>
            </a:r>
            <a:r>
              <a:rPr sz="1100" spc="204" dirty="0">
                <a:solidFill>
                  <a:srgbClr val="C00000"/>
                </a:solidFill>
                <a:latin typeface="UKIJ CJK"/>
                <a:cs typeface="UKIJ CJK"/>
              </a:rPr>
              <a:t>&lt;&lt;</a:t>
            </a:r>
            <a:r>
              <a:rPr sz="1100" spc="-4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『</a:t>
            </a:r>
            <a:r>
              <a:rPr sz="1100" spc="25" dirty="0">
                <a:solidFill>
                  <a:srgbClr val="C00000"/>
                </a:solidFill>
                <a:latin typeface="UKIJ CJK"/>
                <a:cs typeface="UKIJ CJK"/>
              </a:rPr>
              <a:t>Ayers</a:t>
            </a:r>
            <a:r>
              <a:rPr sz="1100" spc="-20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spc="40" dirty="0">
                <a:solidFill>
                  <a:srgbClr val="C00000"/>
                </a:solidFill>
                <a:latin typeface="UKIJ CJK"/>
                <a:cs typeface="UKIJ CJK"/>
              </a:rPr>
              <a:t>Token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』</a:t>
            </a:r>
            <a:r>
              <a:rPr sz="1100" spc="-1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100" dirty="0">
                <a:solidFill>
                  <a:srgbClr val="C00000"/>
                </a:solidFill>
                <a:latin typeface="UKIJ CJK"/>
                <a:cs typeface="UKIJ CJK"/>
              </a:rPr>
              <a:t>教</a:t>
            </a:r>
            <a:r>
              <a:rPr sz="1100" spc="-5" dirty="0">
                <a:solidFill>
                  <a:srgbClr val="C00000"/>
                </a:solidFill>
                <a:latin typeface="UKIJ CJK"/>
                <a:cs typeface="UKIJ CJK"/>
              </a:rPr>
              <a:t>學</a:t>
            </a:r>
            <a:r>
              <a:rPr sz="1100" spc="204" dirty="0">
                <a:solidFill>
                  <a:srgbClr val="C00000"/>
                </a:solidFill>
                <a:latin typeface="UKIJ CJK"/>
                <a:cs typeface="UKIJ CJK"/>
              </a:rPr>
              <a:t>&gt;&gt;</a:t>
            </a:r>
            <a:endParaRPr sz="1100">
              <a:latin typeface="UKIJ CJK"/>
              <a:cs typeface="UKIJ CJ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0" y="866140"/>
            <a:ext cx="5238750" cy="5125720"/>
            <a:chOff x="623316" y="496823"/>
            <a:chExt cx="5238750" cy="5125720"/>
          </a:xfrm>
        </p:grpSpPr>
        <p:sp>
          <p:nvSpPr>
            <p:cNvPr id="5" name="object 5"/>
            <p:cNvSpPr/>
            <p:nvPr/>
          </p:nvSpPr>
          <p:spPr>
            <a:xfrm>
              <a:off x="623316" y="496823"/>
              <a:ext cx="4687824" cy="5125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5548" y="2667000"/>
              <a:ext cx="1089660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65548" y="2667000"/>
              <a:ext cx="1089660" cy="495300"/>
            </a:xfrm>
            <a:custGeom>
              <a:avLst/>
              <a:gdLst/>
              <a:ahLst/>
              <a:cxnLst/>
              <a:rect l="l" t="t" r="r" b="b"/>
              <a:pathLst>
                <a:path w="1089660" h="495300">
                  <a:moveTo>
                    <a:pt x="247650" y="0"/>
                  </a:moveTo>
                  <a:lnTo>
                    <a:pt x="247650" y="123825"/>
                  </a:lnTo>
                  <a:lnTo>
                    <a:pt x="1089660" y="123825"/>
                  </a:lnTo>
                  <a:lnTo>
                    <a:pt x="1089660" y="371475"/>
                  </a:lnTo>
                  <a:lnTo>
                    <a:pt x="247650" y="371475"/>
                  </a:lnTo>
                  <a:lnTo>
                    <a:pt x="247650" y="495300"/>
                  </a:lnTo>
                  <a:lnTo>
                    <a:pt x="0" y="247650"/>
                  </a:lnTo>
                  <a:lnTo>
                    <a:pt x="247650" y="0"/>
                  </a:lnTo>
                  <a:close/>
                </a:path>
              </a:pathLst>
            </a:custGeom>
            <a:ln w="12699">
              <a:solidFill>
                <a:srgbClr val="C54F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863F709-0C95-9FB8-B7E5-7768299FF5C4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3090" y="4575809"/>
            <a:ext cx="6233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UKIJ CJK"/>
                <a:cs typeface="UKIJ CJK"/>
              </a:rPr>
              <a:t>請於閣下需要使用的操作平台</a:t>
            </a:r>
            <a:r>
              <a:rPr sz="1800" spc="370" dirty="0">
                <a:latin typeface="UKIJ CJK"/>
                <a:cs typeface="UKIJ CJK"/>
              </a:rPr>
              <a:t> </a:t>
            </a:r>
            <a:r>
              <a:rPr sz="1800" spc="20" dirty="0">
                <a:latin typeface="UKIJ CJK"/>
                <a:cs typeface="UKIJ CJK"/>
              </a:rPr>
              <a:t>(</a:t>
            </a:r>
            <a:r>
              <a:rPr sz="1800" dirty="0">
                <a:latin typeface="UKIJ CJK"/>
                <a:cs typeface="UKIJ CJK"/>
              </a:rPr>
              <a:t>網上交易平台或手機交易平台</a:t>
            </a:r>
            <a:r>
              <a:rPr sz="1800" spc="35" dirty="0">
                <a:latin typeface="UKIJ CJK"/>
                <a:cs typeface="UKIJ CJK"/>
              </a:rPr>
              <a:t>)  </a:t>
            </a:r>
            <a:r>
              <a:rPr sz="1800" dirty="0">
                <a:latin typeface="UKIJ CJK"/>
                <a:cs typeface="UKIJ CJK"/>
              </a:rPr>
              <a:t>的指</a:t>
            </a:r>
            <a:r>
              <a:rPr sz="1800" spc="-15" dirty="0">
                <a:latin typeface="UKIJ CJK"/>
                <a:cs typeface="UKIJ CJK"/>
              </a:rPr>
              <a:t>示</a:t>
            </a:r>
            <a:r>
              <a:rPr sz="1800" dirty="0">
                <a:latin typeface="UKIJ CJK"/>
                <a:cs typeface="UKIJ CJK"/>
              </a:rPr>
              <a:t>輸</a:t>
            </a:r>
            <a:r>
              <a:rPr sz="1800" spc="-15" dirty="0">
                <a:latin typeface="UKIJ CJK"/>
                <a:cs typeface="UKIJ CJK"/>
              </a:rPr>
              <a:t>入</a:t>
            </a:r>
            <a:r>
              <a:rPr sz="1800" spc="-10" dirty="0">
                <a:latin typeface="UKIJ CJK"/>
                <a:cs typeface="UKIJ CJK"/>
              </a:rPr>
              <a:t>由</a:t>
            </a:r>
            <a:r>
              <a:rPr sz="1800" dirty="0">
                <a:latin typeface="UKIJ CJK"/>
                <a:cs typeface="UKIJ CJK"/>
              </a:rPr>
              <a:t>『</a:t>
            </a:r>
            <a:r>
              <a:rPr sz="1800" spc="114" dirty="0">
                <a:latin typeface="UKIJ CJK"/>
                <a:cs typeface="UKIJ CJK"/>
              </a:rPr>
              <a:t> </a:t>
            </a:r>
            <a:r>
              <a:rPr sz="1800" spc="20" dirty="0">
                <a:latin typeface="UKIJ CJK"/>
                <a:cs typeface="UKIJ CJK"/>
              </a:rPr>
              <a:t>Ayers</a:t>
            </a:r>
            <a:r>
              <a:rPr sz="1800" spc="105" dirty="0">
                <a:latin typeface="UKIJ CJK"/>
                <a:cs typeface="UKIJ CJK"/>
              </a:rPr>
              <a:t> </a:t>
            </a:r>
            <a:r>
              <a:rPr sz="1800" spc="-25" dirty="0">
                <a:latin typeface="UKIJ CJK"/>
                <a:cs typeface="UKIJ CJK"/>
              </a:rPr>
              <a:t>Token</a:t>
            </a:r>
            <a:r>
              <a:rPr sz="1800" spc="70" dirty="0">
                <a:latin typeface="UKIJ CJK"/>
                <a:cs typeface="UKIJ CJK"/>
              </a:rPr>
              <a:t> </a:t>
            </a:r>
            <a:r>
              <a:rPr sz="1800" dirty="0">
                <a:latin typeface="UKIJ CJK"/>
                <a:cs typeface="UKIJ CJK"/>
              </a:rPr>
              <a:t>』所</a:t>
            </a:r>
            <a:r>
              <a:rPr sz="1800" spc="-15" dirty="0">
                <a:latin typeface="UKIJ CJK"/>
                <a:cs typeface="UKIJ CJK"/>
              </a:rPr>
              <a:t>生</a:t>
            </a:r>
            <a:r>
              <a:rPr sz="1800" dirty="0">
                <a:latin typeface="UKIJ CJK"/>
                <a:cs typeface="UKIJ CJK"/>
              </a:rPr>
              <a:t>成</a:t>
            </a:r>
            <a:r>
              <a:rPr sz="1800" spc="-15" dirty="0">
                <a:latin typeface="UKIJ CJK"/>
                <a:cs typeface="UKIJ CJK"/>
              </a:rPr>
              <a:t>的</a:t>
            </a:r>
            <a:r>
              <a:rPr sz="1800" dirty="0">
                <a:latin typeface="UKIJ CJK"/>
                <a:cs typeface="UKIJ CJK"/>
              </a:rPr>
              <a:t>六位</a:t>
            </a:r>
            <a:r>
              <a:rPr sz="1800" spc="-15" dirty="0">
                <a:latin typeface="UKIJ CJK"/>
                <a:cs typeface="UKIJ CJK"/>
              </a:rPr>
              <a:t>數</a:t>
            </a:r>
            <a:r>
              <a:rPr sz="1800" dirty="0">
                <a:latin typeface="UKIJ CJK"/>
                <a:cs typeface="UKIJ CJK"/>
              </a:rPr>
              <a:t>字</a:t>
            </a:r>
            <a:r>
              <a:rPr sz="1800" spc="-15" dirty="0">
                <a:latin typeface="UKIJ CJK"/>
                <a:cs typeface="UKIJ CJK"/>
              </a:rPr>
              <a:t>保安</a:t>
            </a:r>
            <a:r>
              <a:rPr sz="1800" dirty="0">
                <a:latin typeface="UKIJ CJK"/>
                <a:cs typeface="UKIJ CJK"/>
              </a:rPr>
              <a:t>編</a:t>
            </a:r>
            <a:r>
              <a:rPr sz="1800" spc="5" dirty="0">
                <a:latin typeface="UKIJ CJK"/>
                <a:cs typeface="UKIJ CJK"/>
              </a:rPr>
              <a:t>碼</a:t>
            </a:r>
            <a:r>
              <a:rPr sz="1800" dirty="0">
                <a:latin typeface="UKIJ CJK"/>
                <a:cs typeface="UKIJ CJK"/>
              </a:rPr>
              <a:t>，  </a:t>
            </a:r>
            <a:r>
              <a:rPr sz="1800" spc="-5" dirty="0">
                <a:latin typeface="UKIJ CJK"/>
                <a:cs typeface="UKIJ CJK"/>
              </a:rPr>
              <a:t>並按登入，</a:t>
            </a:r>
            <a:r>
              <a:rPr sz="1800" dirty="0">
                <a:latin typeface="UKIJ CJK"/>
                <a:cs typeface="UKIJ CJK"/>
              </a:rPr>
              <a:t>便可完成登錄並透過各平台進行交</a:t>
            </a:r>
            <a:r>
              <a:rPr sz="1800" spc="-35" dirty="0">
                <a:latin typeface="UKIJ CJK"/>
                <a:cs typeface="UKIJ CJK"/>
              </a:rPr>
              <a:t>易</a:t>
            </a:r>
            <a:r>
              <a:rPr sz="1800" dirty="0">
                <a:latin typeface="UKIJ CJK"/>
                <a:cs typeface="UKIJ CJK"/>
              </a:rPr>
              <a:t>。</a:t>
            </a:r>
            <a:endParaRPr sz="1800">
              <a:latin typeface="UKIJ CJK"/>
              <a:cs typeface="UKIJ CJ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7323" y="1525524"/>
            <a:ext cx="2240280" cy="3866515"/>
            <a:chOff x="687323" y="1525524"/>
            <a:chExt cx="2240280" cy="3866515"/>
          </a:xfrm>
        </p:grpSpPr>
        <p:sp>
          <p:nvSpPr>
            <p:cNvPr id="4" name="object 4"/>
            <p:cNvSpPr/>
            <p:nvPr/>
          </p:nvSpPr>
          <p:spPr>
            <a:xfrm>
              <a:off x="687323" y="1525524"/>
              <a:ext cx="2240280" cy="38663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3043" y="1571244"/>
              <a:ext cx="2089404" cy="37155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3993" y="1553718"/>
              <a:ext cx="2129155" cy="3753485"/>
            </a:xfrm>
            <a:custGeom>
              <a:avLst/>
              <a:gdLst/>
              <a:ahLst/>
              <a:cxnLst/>
              <a:rect l="l" t="t" r="r" b="b"/>
              <a:pathLst>
                <a:path w="2129155" h="3753485">
                  <a:moveTo>
                    <a:pt x="0" y="3753104"/>
                  </a:moveTo>
                  <a:lnTo>
                    <a:pt x="2128647" y="3753104"/>
                  </a:lnTo>
                  <a:lnTo>
                    <a:pt x="2128647" y="0"/>
                  </a:lnTo>
                  <a:lnTo>
                    <a:pt x="0" y="0"/>
                  </a:lnTo>
                  <a:lnTo>
                    <a:pt x="0" y="37531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3043" y="1847088"/>
              <a:ext cx="515112" cy="496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1300" y="900683"/>
            <a:ext cx="4770120" cy="31577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3028" y="1272539"/>
            <a:ext cx="2546604" cy="2785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83026" y="862710"/>
            <a:ext cx="3181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UKIJ CJK"/>
                <a:cs typeface="UKIJ CJK"/>
              </a:rPr>
              <a:t>手機交易平</a:t>
            </a:r>
            <a:r>
              <a:rPr sz="1800" spc="405" dirty="0">
                <a:solidFill>
                  <a:srgbClr val="C00000"/>
                </a:solidFill>
                <a:latin typeface="UKIJ CJK"/>
                <a:cs typeface="UKIJ CJK"/>
              </a:rPr>
              <a:t>台</a:t>
            </a:r>
            <a:r>
              <a:rPr sz="1800" spc="70" dirty="0">
                <a:solidFill>
                  <a:srgbClr val="C00000"/>
                </a:solidFill>
                <a:latin typeface="UKIJ CJK"/>
                <a:cs typeface="UKIJ CJK"/>
              </a:rPr>
              <a:t>–</a:t>
            </a:r>
            <a:r>
              <a:rPr sz="1800" spc="-80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800" dirty="0">
                <a:solidFill>
                  <a:srgbClr val="C00000"/>
                </a:solidFill>
                <a:latin typeface="UKIJ CJK"/>
                <a:cs typeface="UKIJ CJK"/>
              </a:rPr>
              <a:t>『潮商</a:t>
            </a:r>
            <a:r>
              <a:rPr sz="1800" spc="25" dirty="0">
                <a:solidFill>
                  <a:srgbClr val="C00000"/>
                </a:solidFill>
                <a:latin typeface="UKIJ CJK"/>
                <a:cs typeface="UKIJ CJK"/>
              </a:rPr>
              <a:t>Ayers</a:t>
            </a:r>
            <a:r>
              <a:rPr sz="1800" spc="-85" dirty="0">
                <a:solidFill>
                  <a:srgbClr val="C00000"/>
                </a:solidFill>
                <a:latin typeface="UKIJ CJK"/>
                <a:cs typeface="UKIJ CJK"/>
              </a:rPr>
              <a:t> </a:t>
            </a:r>
            <a:r>
              <a:rPr sz="1800" dirty="0">
                <a:solidFill>
                  <a:srgbClr val="C00000"/>
                </a:solidFill>
                <a:latin typeface="UKIJ CJK"/>
                <a:cs typeface="UKIJ CJK"/>
              </a:rPr>
              <a:t>』</a:t>
            </a:r>
            <a:endParaRPr sz="1800">
              <a:latin typeface="UKIJ CJK"/>
              <a:cs typeface="UKIJ CJ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27669" y="493267"/>
            <a:ext cx="18567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</a:rPr>
              <a:t>潮商網上交易平台</a:t>
            </a:r>
            <a:endParaRPr sz="180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9ACDF18F-06B7-AD65-A63A-39B770C42BAA}"/>
              </a:ext>
            </a:extLst>
          </p:cNvPr>
          <p:cNvCxnSpPr>
            <a:cxnSpLocks/>
          </p:cNvCxnSpPr>
          <p:nvPr/>
        </p:nvCxnSpPr>
        <p:spPr>
          <a:xfrm>
            <a:off x="2438400" y="2438400"/>
            <a:ext cx="16002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>
            <a:extLst>
              <a:ext uri="{FF2B5EF4-FFF2-40B4-BE49-F238E27FC236}">
                <a16:creationId xmlns:a16="http://schemas.microsoft.com/office/drawing/2014/main" id="{453BD1C3-7E4D-FB8B-DC0F-958C813AC23F}"/>
              </a:ext>
            </a:extLst>
          </p:cNvPr>
          <p:cNvSpPr/>
          <p:nvPr/>
        </p:nvSpPr>
        <p:spPr>
          <a:xfrm>
            <a:off x="-96982" y="24558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8A7AB72-2EB6-C39A-E077-17E77D293647}"/>
              </a:ext>
            </a:extLst>
          </p:cNvPr>
          <p:cNvSpPr/>
          <p:nvPr/>
        </p:nvSpPr>
        <p:spPr>
          <a:xfrm>
            <a:off x="3488945" y="2343912"/>
            <a:ext cx="2110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644641</a:t>
            </a:r>
            <a:endParaRPr lang="zh-TW" alt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913" y="2080641"/>
            <a:ext cx="5699125" cy="230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UKIJ CJK"/>
                <a:cs typeface="UKIJ CJK"/>
              </a:rPr>
              <a:t>成功登錄後系統將要求</a:t>
            </a:r>
            <a:r>
              <a:rPr sz="2000" spc="-10" dirty="0">
                <a:latin typeface="UKIJ CJK"/>
                <a:cs typeface="UKIJ CJK"/>
              </a:rPr>
              <a:t>閣</a:t>
            </a:r>
            <a:r>
              <a:rPr sz="2000" dirty="0">
                <a:latin typeface="UKIJ CJK"/>
                <a:cs typeface="UKIJ CJK"/>
              </a:rPr>
              <a:t>下更</a:t>
            </a:r>
            <a:r>
              <a:rPr sz="2000" spc="-10" dirty="0">
                <a:latin typeface="UKIJ CJK"/>
                <a:cs typeface="UKIJ CJK"/>
              </a:rPr>
              <a:t>改</a:t>
            </a:r>
            <a:r>
              <a:rPr sz="2000" dirty="0">
                <a:latin typeface="UKIJ CJK"/>
                <a:cs typeface="UKIJ CJK"/>
              </a:rPr>
              <a:t>帳戶</a:t>
            </a:r>
            <a:r>
              <a:rPr sz="2000" spc="-10" dirty="0">
                <a:latin typeface="UKIJ CJK"/>
                <a:cs typeface="UKIJ CJK"/>
              </a:rPr>
              <a:t>密</a:t>
            </a:r>
            <a:r>
              <a:rPr sz="2000" dirty="0">
                <a:latin typeface="UKIJ CJK"/>
                <a:cs typeface="UKIJ CJK"/>
              </a:rPr>
              <a:t>碼：</a:t>
            </a:r>
            <a:endParaRPr sz="2000">
              <a:latin typeface="UKIJ CJK"/>
              <a:cs typeface="UKIJ CJK"/>
            </a:endParaRPr>
          </a:p>
          <a:p>
            <a:pPr marL="469900" indent="-457834">
              <a:lnSpc>
                <a:spcPct val="100000"/>
              </a:lnSpc>
              <a:spcBef>
                <a:spcPts val="14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UKIJ CJK"/>
                <a:cs typeface="UKIJ CJK"/>
              </a:rPr>
              <a:t>舊密</a:t>
            </a:r>
            <a:r>
              <a:rPr sz="2000" spc="5" dirty="0">
                <a:latin typeface="UKIJ CJK"/>
                <a:cs typeface="UKIJ CJK"/>
              </a:rPr>
              <a:t>碼</a:t>
            </a:r>
            <a:r>
              <a:rPr sz="2000" spc="-45" dirty="0">
                <a:latin typeface="UKIJ CJK"/>
                <a:cs typeface="UKIJ CJK"/>
              </a:rPr>
              <a:t> </a:t>
            </a:r>
            <a:r>
              <a:rPr sz="2000" spc="80" dirty="0">
                <a:latin typeface="UKIJ CJK"/>
                <a:cs typeface="UKIJ CJK"/>
              </a:rPr>
              <a:t>–</a:t>
            </a:r>
            <a:r>
              <a:rPr sz="2000" spc="-45" dirty="0">
                <a:latin typeface="UKIJ CJK"/>
                <a:cs typeface="UKIJ CJK"/>
              </a:rPr>
              <a:t> </a:t>
            </a:r>
            <a:r>
              <a:rPr sz="2000" dirty="0">
                <a:latin typeface="UKIJ CJK"/>
                <a:cs typeface="UKIJ CJK"/>
              </a:rPr>
              <a:t>請輸入成功開戶電郵中</a:t>
            </a:r>
            <a:r>
              <a:rPr sz="2000" spc="-10" dirty="0">
                <a:latin typeface="UKIJ CJK"/>
                <a:cs typeface="UKIJ CJK"/>
              </a:rPr>
              <a:t>的</a:t>
            </a:r>
            <a:r>
              <a:rPr sz="2000" dirty="0">
                <a:latin typeface="UKIJ CJK"/>
                <a:cs typeface="UKIJ CJK"/>
              </a:rPr>
              <a:t>登入</a:t>
            </a:r>
            <a:r>
              <a:rPr sz="2000" spc="-10" dirty="0">
                <a:latin typeface="UKIJ CJK"/>
                <a:cs typeface="UKIJ CJK"/>
              </a:rPr>
              <a:t>密</a:t>
            </a:r>
            <a:r>
              <a:rPr sz="2000" spc="5" dirty="0">
                <a:latin typeface="UKIJ CJK"/>
                <a:cs typeface="UKIJ CJK"/>
              </a:rPr>
              <a:t>碼</a:t>
            </a:r>
            <a:endParaRPr sz="2000">
              <a:latin typeface="UKIJ CJK"/>
              <a:cs typeface="UKIJ CJK"/>
            </a:endParaRPr>
          </a:p>
          <a:p>
            <a:pPr marL="469900" indent="-457834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UKIJ CJK"/>
                <a:cs typeface="UKIJ CJK"/>
              </a:rPr>
              <a:t>新密</a:t>
            </a:r>
            <a:r>
              <a:rPr sz="2000" spc="490" dirty="0">
                <a:latin typeface="UKIJ CJK"/>
                <a:cs typeface="UKIJ CJK"/>
              </a:rPr>
              <a:t>碼</a:t>
            </a:r>
            <a:r>
              <a:rPr sz="2000" spc="220" dirty="0">
                <a:latin typeface="UKIJ CJK"/>
                <a:cs typeface="UKIJ CJK"/>
              </a:rPr>
              <a:t>-</a:t>
            </a:r>
            <a:r>
              <a:rPr sz="2000" spc="-50" dirty="0">
                <a:latin typeface="UKIJ CJK"/>
                <a:cs typeface="UKIJ CJK"/>
              </a:rPr>
              <a:t> </a:t>
            </a:r>
            <a:r>
              <a:rPr sz="2000" dirty="0">
                <a:latin typeface="UKIJ CJK"/>
                <a:cs typeface="UKIJ CJK"/>
              </a:rPr>
              <a:t>請自訂密碼（密碼須由</a:t>
            </a:r>
            <a:r>
              <a:rPr sz="2000" spc="55" dirty="0">
                <a:latin typeface="UKIJ CJK"/>
                <a:cs typeface="UKIJ CJK"/>
              </a:rPr>
              <a:t>8</a:t>
            </a:r>
            <a:r>
              <a:rPr sz="2000" spc="-15" dirty="0">
                <a:latin typeface="UKIJ CJK"/>
                <a:cs typeface="UKIJ CJK"/>
              </a:rPr>
              <a:t>位</a:t>
            </a:r>
            <a:r>
              <a:rPr sz="2000" dirty="0">
                <a:latin typeface="UKIJ CJK"/>
                <a:cs typeface="UKIJ CJK"/>
              </a:rPr>
              <a:t>數字</a:t>
            </a:r>
            <a:r>
              <a:rPr sz="2000" spc="-10" dirty="0">
                <a:latin typeface="UKIJ CJK"/>
                <a:cs typeface="UKIJ CJK"/>
              </a:rPr>
              <a:t>組</a:t>
            </a:r>
            <a:r>
              <a:rPr sz="2000" dirty="0">
                <a:latin typeface="UKIJ CJK"/>
                <a:cs typeface="UKIJ CJK"/>
              </a:rPr>
              <a:t>成）</a:t>
            </a:r>
            <a:endParaRPr sz="2000">
              <a:latin typeface="UKIJ CJK"/>
              <a:cs typeface="UKIJ CJK"/>
            </a:endParaRPr>
          </a:p>
          <a:p>
            <a:pPr marL="469900" indent="-457834">
              <a:lnSpc>
                <a:spcPct val="100000"/>
              </a:lnSpc>
              <a:spcBef>
                <a:spcPts val="14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UKIJ CJK"/>
                <a:cs typeface="UKIJ CJK"/>
              </a:rPr>
              <a:t>確認新密</a:t>
            </a:r>
            <a:r>
              <a:rPr sz="2000" spc="480" dirty="0">
                <a:latin typeface="UKIJ CJK"/>
                <a:cs typeface="UKIJ CJK"/>
              </a:rPr>
              <a:t>碼</a:t>
            </a:r>
            <a:r>
              <a:rPr sz="2000" spc="220" dirty="0">
                <a:latin typeface="UKIJ CJK"/>
                <a:cs typeface="UKIJ CJK"/>
              </a:rPr>
              <a:t>-</a:t>
            </a:r>
            <a:r>
              <a:rPr sz="2000" spc="-30" dirty="0">
                <a:latin typeface="UKIJ CJK"/>
                <a:cs typeface="UKIJ CJK"/>
              </a:rPr>
              <a:t> </a:t>
            </a:r>
            <a:r>
              <a:rPr sz="2000" dirty="0">
                <a:latin typeface="UKIJ CJK"/>
                <a:cs typeface="UKIJ CJK"/>
              </a:rPr>
              <a:t>請重新輸入自訂密碼</a:t>
            </a:r>
            <a:endParaRPr sz="2000">
              <a:latin typeface="UKIJ CJK"/>
              <a:cs typeface="UKIJ CJK"/>
            </a:endParaRPr>
          </a:p>
          <a:p>
            <a:pPr marL="469900" indent="-457834">
              <a:lnSpc>
                <a:spcPct val="100000"/>
              </a:lnSpc>
              <a:spcBef>
                <a:spcPts val="1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UKIJ CJK"/>
                <a:cs typeface="UKIJ CJK"/>
              </a:rPr>
              <a:t>最後按</a:t>
            </a:r>
            <a:r>
              <a:rPr sz="2000" b="1" dirty="0">
                <a:latin typeface="Noto Sans CJK HK"/>
                <a:cs typeface="Noto Sans CJK HK"/>
              </a:rPr>
              <a:t>更改</a:t>
            </a:r>
            <a:r>
              <a:rPr sz="2000" dirty="0">
                <a:latin typeface="UKIJ CJK"/>
                <a:cs typeface="UKIJ CJK"/>
              </a:rPr>
              <a:t>鍵。</a:t>
            </a:r>
            <a:endParaRPr sz="2000">
              <a:latin typeface="UKIJ CJK"/>
              <a:cs typeface="UKIJ CJ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2962" y="768858"/>
            <a:ext cx="4271772" cy="532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2E3BBAE-90A9-64FD-B084-3B17BCAB3761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0464" y="2149601"/>
            <a:ext cx="5618480" cy="1189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UKIJ CJK"/>
                <a:cs typeface="UKIJ CJK"/>
              </a:rPr>
              <a:t>重設密碼成功後，</a:t>
            </a:r>
            <a:endParaRPr sz="2000">
              <a:latin typeface="UKIJ CJK"/>
              <a:cs typeface="UKIJ CJK"/>
            </a:endParaRPr>
          </a:p>
          <a:p>
            <a:pPr marL="12700" marR="5080">
              <a:lnSpc>
                <a:spcPct val="120100"/>
              </a:lnSpc>
              <a:spcBef>
                <a:spcPts val="990"/>
              </a:spcBef>
            </a:pPr>
            <a:r>
              <a:rPr sz="2000" dirty="0">
                <a:latin typeface="UKIJ CJK"/>
                <a:cs typeface="UKIJ CJK"/>
              </a:rPr>
              <a:t>客戶會看到圖中所顯示</a:t>
            </a:r>
            <a:r>
              <a:rPr sz="2000" spc="-15" dirty="0">
                <a:latin typeface="UKIJ CJK"/>
                <a:cs typeface="UKIJ CJK"/>
              </a:rPr>
              <a:t>的</a:t>
            </a:r>
            <a:r>
              <a:rPr sz="2000" dirty="0">
                <a:latin typeface="UKIJ CJK"/>
                <a:cs typeface="UKIJ CJK"/>
              </a:rPr>
              <a:t>介面</a:t>
            </a:r>
            <a:r>
              <a:rPr sz="2000" spc="-15" dirty="0">
                <a:latin typeface="UKIJ CJK"/>
                <a:cs typeface="UKIJ CJK"/>
              </a:rPr>
              <a:t>以</a:t>
            </a:r>
            <a:r>
              <a:rPr sz="2000" dirty="0">
                <a:latin typeface="UKIJ CJK"/>
                <a:cs typeface="UKIJ CJK"/>
              </a:rPr>
              <a:t>示密</a:t>
            </a:r>
            <a:r>
              <a:rPr sz="2000" spc="-15" dirty="0">
                <a:latin typeface="UKIJ CJK"/>
                <a:cs typeface="UKIJ CJK"/>
              </a:rPr>
              <a:t>碼</a:t>
            </a:r>
            <a:r>
              <a:rPr sz="2000" dirty="0">
                <a:latin typeface="UKIJ CJK"/>
                <a:cs typeface="UKIJ CJK"/>
              </a:rPr>
              <a:t>更改</a:t>
            </a:r>
            <a:r>
              <a:rPr sz="2000" spc="-15" dirty="0">
                <a:latin typeface="UKIJ CJK"/>
                <a:cs typeface="UKIJ CJK"/>
              </a:rPr>
              <a:t>成</a:t>
            </a:r>
            <a:r>
              <a:rPr sz="2000" dirty="0">
                <a:latin typeface="UKIJ CJK"/>
                <a:cs typeface="UKIJ CJK"/>
              </a:rPr>
              <a:t>功， 客戶請按確定鍵以進入</a:t>
            </a:r>
            <a:r>
              <a:rPr sz="2000" spc="-15" dirty="0">
                <a:latin typeface="UKIJ CJK"/>
                <a:cs typeface="UKIJ CJK"/>
              </a:rPr>
              <a:t>下</a:t>
            </a:r>
            <a:r>
              <a:rPr sz="2000" dirty="0">
                <a:latin typeface="UKIJ CJK"/>
                <a:cs typeface="UKIJ CJK"/>
              </a:rPr>
              <a:t>一個</a:t>
            </a:r>
            <a:r>
              <a:rPr sz="2000" spc="-15" dirty="0">
                <a:latin typeface="UKIJ CJK"/>
                <a:cs typeface="UKIJ CJK"/>
              </a:rPr>
              <a:t>介</a:t>
            </a:r>
            <a:r>
              <a:rPr sz="2000" dirty="0">
                <a:latin typeface="UKIJ CJK"/>
                <a:cs typeface="UKIJ CJK"/>
              </a:rPr>
              <a:t>面。</a:t>
            </a:r>
            <a:endParaRPr sz="2000">
              <a:latin typeface="UKIJ CJK"/>
              <a:cs typeface="UKIJ CJ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2519" y="1104252"/>
            <a:ext cx="3877945" cy="5287645"/>
            <a:chOff x="1010792" y="532256"/>
            <a:chExt cx="3877945" cy="5287645"/>
          </a:xfrm>
        </p:grpSpPr>
        <p:sp>
          <p:nvSpPr>
            <p:cNvPr id="4" name="object 4"/>
            <p:cNvSpPr/>
            <p:nvPr/>
          </p:nvSpPr>
          <p:spPr>
            <a:xfrm>
              <a:off x="1039367" y="560831"/>
              <a:ext cx="3820667" cy="5230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5080" y="546544"/>
              <a:ext cx="3849370" cy="5259070"/>
            </a:xfrm>
            <a:custGeom>
              <a:avLst/>
              <a:gdLst/>
              <a:ahLst/>
              <a:cxnLst/>
              <a:rect l="l" t="t" r="r" b="b"/>
              <a:pathLst>
                <a:path w="3849370" h="5259070">
                  <a:moveTo>
                    <a:pt x="0" y="5258943"/>
                  </a:moveTo>
                  <a:lnTo>
                    <a:pt x="3849242" y="5258943"/>
                  </a:lnTo>
                  <a:lnTo>
                    <a:pt x="3849242" y="0"/>
                  </a:lnTo>
                  <a:lnTo>
                    <a:pt x="0" y="0"/>
                  </a:lnTo>
                  <a:lnTo>
                    <a:pt x="0" y="525894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53E9F49-AE1A-71E1-DC70-F694FD41D46E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705331"/>
            <a:ext cx="3695700" cy="5855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57113" y="2955747"/>
            <a:ext cx="45904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UKIJ CJK"/>
                <a:cs typeface="UKIJ CJK"/>
              </a:rPr>
              <a:t>成功登錄後，系統將顯</a:t>
            </a:r>
            <a:r>
              <a:rPr sz="2000" spc="-10" dirty="0">
                <a:latin typeface="UKIJ CJK"/>
                <a:cs typeface="UKIJ CJK"/>
              </a:rPr>
              <a:t>示</a:t>
            </a:r>
            <a:r>
              <a:rPr sz="2000" spc="370" dirty="0">
                <a:latin typeface="UKIJ CJK"/>
                <a:cs typeface="UKIJ CJK"/>
              </a:rPr>
              <a:t>&lt;&lt;</a:t>
            </a:r>
            <a:r>
              <a:rPr sz="2000" spc="5" dirty="0">
                <a:latin typeface="UKIJ CJK"/>
                <a:cs typeface="UKIJ CJK"/>
              </a:rPr>
              <a:t>免責</a:t>
            </a:r>
            <a:r>
              <a:rPr sz="2000" spc="-20" dirty="0">
                <a:latin typeface="UKIJ CJK"/>
                <a:cs typeface="UKIJ CJK"/>
              </a:rPr>
              <a:t>聲</a:t>
            </a:r>
            <a:r>
              <a:rPr sz="2000" dirty="0">
                <a:latin typeface="UKIJ CJK"/>
                <a:cs typeface="UKIJ CJK"/>
              </a:rPr>
              <a:t>明</a:t>
            </a:r>
            <a:r>
              <a:rPr sz="2000" spc="370" dirty="0">
                <a:latin typeface="UKIJ CJK"/>
                <a:cs typeface="UKIJ CJK"/>
              </a:rPr>
              <a:t>&gt;&gt;</a:t>
            </a:r>
            <a:endParaRPr sz="20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UKIJ CJK"/>
                <a:cs typeface="UKIJ CJK"/>
              </a:rPr>
              <a:t>請客戶細閱此聲明，然</a:t>
            </a:r>
            <a:r>
              <a:rPr sz="2000" spc="-15" dirty="0">
                <a:latin typeface="UKIJ CJK"/>
                <a:cs typeface="UKIJ CJK"/>
              </a:rPr>
              <a:t>後</a:t>
            </a:r>
            <a:r>
              <a:rPr sz="2000" dirty="0">
                <a:latin typeface="UKIJ CJK"/>
                <a:cs typeface="UKIJ CJK"/>
              </a:rPr>
              <a:t>按同</a:t>
            </a:r>
            <a:r>
              <a:rPr sz="2000" spc="-15" dirty="0">
                <a:latin typeface="UKIJ CJK"/>
                <a:cs typeface="UKIJ CJK"/>
              </a:rPr>
              <a:t>意</a:t>
            </a:r>
            <a:r>
              <a:rPr sz="2000" dirty="0">
                <a:latin typeface="UKIJ CJK"/>
                <a:cs typeface="UKIJ CJK"/>
              </a:rPr>
              <a:t>鍵。</a:t>
            </a:r>
            <a:endParaRPr sz="2000">
              <a:latin typeface="UKIJ CJK"/>
              <a:cs typeface="UKIJ CJK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C40214D-146E-FE6E-14F5-3A776DEEBF6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6579" y="2757971"/>
            <a:ext cx="5593080" cy="7581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UKIJ CJK"/>
                <a:cs typeface="UKIJ CJK"/>
              </a:rPr>
              <a:t>成功登錄後，閣下便可</a:t>
            </a:r>
            <a:r>
              <a:rPr sz="2000" spc="-10" dirty="0">
                <a:latin typeface="UKIJ CJK"/>
                <a:cs typeface="UKIJ CJK"/>
              </a:rPr>
              <a:t>開</a:t>
            </a:r>
            <a:r>
              <a:rPr sz="2000" dirty="0">
                <a:latin typeface="UKIJ CJK"/>
                <a:cs typeface="UKIJ CJK"/>
              </a:rPr>
              <a:t>始使</a:t>
            </a:r>
            <a:r>
              <a:rPr sz="2000" spc="-10" dirty="0">
                <a:latin typeface="UKIJ CJK"/>
                <a:cs typeface="UKIJ CJK"/>
              </a:rPr>
              <a:t>用</a:t>
            </a:r>
            <a:r>
              <a:rPr sz="2000" dirty="0">
                <a:latin typeface="UKIJ CJK"/>
                <a:cs typeface="UKIJ CJK"/>
              </a:rPr>
              <a:t>潮商</a:t>
            </a:r>
            <a:r>
              <a:rPr sz="2000" spc="-10" dirty="0">
                <a:latin typeface="UKIJ CJK"/>
                <a:cs typeface="UKIJ CJK"/>
              </a:rPr>
              <a:t>證</a:t>
            </a:r>
            <a:r>
              <a:rPr sz="2000" dirty="0">
                <a:latin typeface="UKIJ CJK"/>
                <a:cs typeface="UKIJ CJK"/>
              </a:rPr>
              <a:t>券的</a:t>
            </a:r>
            <a:r>
              <a:rPr sz="2000" spc="-10" dirty="0">
                <a:latin typeface="UKIJ CJK"/>
                <a:cs typeface="UKIJ CJK"/>
              </a:rPr>
              <a:t>全</a:t>
            </a:r>
            <a:r>
              <a:rPr sz="2000" spc="5" dirty="0">
                <a:latin typeface="UKIJ CJK"/>
                <a:cs typeface="UKIJ CJK"/>
              </a:rPr>
              <a:t>新</a:t>
            </a:r>
            <a:endParaRPr sz="2000">
              <a:latin typeface="UKIJ CJK"/>
              <a:cs typeface="UKIJ CJK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UKIJ CJK"/>
                <a:cs typeface="UKIJ CJK"/>
              </a:rPr>
              <a:t>交易系統。</a:t>
            </a:r>
            <a:endParaRPr sz="2000">
              <a:latin typeface="UKIJ CJK"/>
              <a:cs typeface="UKIJ CJ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F016D84-99BE-1319-F50A-69909C4A1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7778"/>
          <a:stretch/>
        </p:blipFill>
        <p:spPr>
          <a:xfrm>
            <a:off x="1752600" y="457200"/>
            <a:ext cx="3163253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7A085E8-EC4C-562D-3D99-A7A892043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8689"/>
          <a:stretch/>
        </p:blipFill>
        <p:spPr>
          <a:xfrm>
            <a:off x="1752600" y="457200"/>
            <a:ext cx="3163253" cy="534771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6364193" y="277091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541318" y="304800"/>
            <a:ext cx="685800" cy="6995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2227118" y="654558"/>
            <a:ext cx="4021282" cy="5646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7086600" y="6428509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1487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99648" y="846735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</p:cNvCxnSpPr>
          <p:nvPr/>
        </p:nvCxnSpPr>
        <p:spPr>
          <a:xfrm flipV="1">
            <a:off x="2885836" y="710358"/>
            <a:ext cx="4048364" cy="4186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9C9C50-6A36-9D67-6D1A-8BCB22641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80000"/>
          <a:stretch/>
        </p:blipFill>
        <p:spPr>
          <a:xfrm>
            <a:off x="7162800" y="67858"/>
            <a:ext cx="4132408" cy="139364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DA7F08D-1EB2-7E7F-D27A-3D9AFCE858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72222"/>
          <a:stretch/>
        </p:blipFill>
        <p:spPr>
          <a:xfrm>
            <a:off x="5943600" y="1659374"/>
            <a:ext cx="4013482" cy="2021461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AC27A77D-9E88-8C3C-3718-658A63EE4F1B}"/>
              </a:ext>
            </a:extLst>
          </p:cNvPr>
          <p:cNvSpPr/>
          <p:nvPr/>
        </p:nvSpPr>
        <p:spPr>
          <a:xfrm>
            <a:off x="1399648" y="3096456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9C944B1-1584-2043-B89D-BBB5A9F4B33D}"/>
              </a:ext>
            </a:extLst>
          </p:cNvPr>
          <p:cNvCxnSpPr>
            <a:cxnSpLocks/>
          </p:cNvCxnSpPr>
          <p:nvPr/>
        </p:nvCxnSpPr>
        <p:spPr>
          <a:xfrm flipV="1">
            <a:off x="2795714" y="3155456"/>
            <a:ext cx="2919286" cy="2036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A58F6520-A58A-61CE-86E7-906CBFF9F2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b="72222"/>
          <a:stretch/>
        </p:blipFill>
        <p:spPr>
          <a:xfrm>
            <a:off x="4822036" y="3702544"/>
            <a:ext cx="4013482" cy="2080662"/>
          </a:xfrm>
          <a:prstGeom prst="rect">
            <a:avLst/>
          </a:prstGeom>
        </p:spPr>
      </p:pic>
      <p:sp>
        <p:nvSpPr>
          <p:cNvPr id="24" name="橢圓 23">
            <a:extLst>
              <a:ext uri="{FF2B5EF4-FFF2-40B4-BE49-F238E27FC236}">
                <a16:creationId xmlns:a16="http://schemas.microsoft.com/office/drawing/2014/main" id="{52A40EBF-06CB-0663-866D-E8F2F49A8990}"/>
              </a:ext>
            </a:extLst>
          </p:cNvPr>
          <p:cNvSpPr/>
          <p:nvPr/>
        </p:nvSpPr>
        <p:spPr>
          <a:xfrm>
            <a:off x="1381452" y="3653126"/>
            <a:ext cx="1595838" cy="6072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A031D24-D013-EF89-7B39-8F486C0B4116}"/>
              </a:ext>
            </a:extLst>
          </p:cNvPr>
          <p:cNvCxnSpPr>
            <a:cxnSpLocks/>
          </p:cNvCxnSpPr>
          <p:nvPr/>
        </p:nvCxnSpPr>
        <p:spPr>
          <a:xfrm>
            <a:off x="2885836" y="4101865"/>
            <a:ext cx="1724622" cy="4525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5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26285" y="1981200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</p:cNvCxnSpPr>
          <p:nvPr/>
        </p:nvCxnSpPr>
        <p:spPr>
          <a:xfrm>
            <a:off x="2628900" y="2438400"/>
            <a:ext cx="25527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ECD266-6E74-76D4-F39C-4DA1025ED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37499"/>
          <a:stretch/>
        </p:blipFill>
        <p:spPr>
          <a:xfrm>
            <a:off x="5414073" y="272473"/>
            <a:ext cx="3421445" cy="430645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A36E8C7-5C22-27B0-9A8D-D4B40B866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8" b="6767"/>
          <a:stretch/>
        </p:blipFill>
        <p:spPr>
          <a:xfrm>
            <a:off x="5414073" y="4573155"/>
            <a:ext cx="3421445" cy="4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59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239998" y="1450652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</p:cNvCxnSpPr>
          <p:nvPr/>
        </p:nvCxnSpPr>
        <p:spPr>
          <a:xfrm>
            <a:off x="2628900" y="1828800"/>
            <a:ext cx="2310178" cy="1905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C9712A1F-01B2-1777-DEE9-A12E9BE23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6667"/>
          <a:stretch/>
        </p:blipFill>
        <p:spPr>
          <a:xfrm>
            <a:off x="4920605" y="248227"/>
            <a:ext cx="316325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7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1640" y="2320493"/>
            <a:ext cx="373824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500" spc="170" dirty="0"/>
              <a:t>AYERS</a:t>
            </a:r>
            <a:r>
              <a:rPr sz="4500" spc="-229" dirty="0"/>
              <a:t> </a:t>
            </a:r>
            <a:r>
              <a:rPr sz="4500" spc="180" dirty="0"/>
              <a:t>TOKEN</a:t>
            </a:r>
            <a:endParaRPr sz="45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500" dirty="0"/>
              <a:t>下載及使用</a:t>
            </a:r>
            <a:endParaRPr sz="4500"/>
          </a:p>
        </p:txBody>
      </p:sp>
      <p:sp>
        <p:nvSpPr>
          <p:cNvPr id="3" name="object 3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708" y="6473952"/>
            <a:ext cx="64007" cy="132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B745068-1AE8-8C8A-9FE0-6BBA40D6D726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33212" y="2546016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2752964" y="2828337"/>
            <a:ext cx="1666636" cy="977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7E9A9D3-BE98-2E57-71CD-0344106BD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45" b="5909"/>
          <a:stretch/>
        </p:blipFill>
        <p:spPr>
          <a:xfrm>
            <a:off x="4762381" y="304800"/>
            <a:ext cx="3163253" cy="61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32024" y="4191000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751776" y="3543299"/>
            <a:ext cx="2483749" cy="9300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B3A7AF0-FB72-B830-B69B-9387A95719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46" b="23647"/>
          <a:stretch/>
        </p:blipFill>
        <p:spPr>
          <a:xfrm>
            <a:off x="5562600" y="1077554"/>
            <a:ext cx="3163253" cy="49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32024" y="4191000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751776" y="3543299"/>
            <a:ext cx="2483749" cy="9300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4789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52928" y="5804915"/>
            <a:ext cx="3024228" cy="103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46A8F8-6C60-ADA6-96E2-B121403E765A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7430C9-8710-A44A-185E-FA36A2C4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6038" b="2222"/>
          <a:stretch/>
        </p:blipFill>
        <p:spPr>
          <a:xfrm>
            <a:off x="1333212" y="304800"/>
            <a:ext cx="2023272" cy="6477000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65CC58D-FC57-0A02-97E1-EC3CCB281654}"/>
              </a:ext>
            </a:extLst>
          </p:cNvPr>
          <p:cNvSpPr/>
          <p:nvPr/>
        </p:nvSpPr>
        <p:spPr>
          <a:xfrm>
            <a:off x="1347524" y="4724400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12B7AB5-D3DE-E409-F58F-F2A8CDDEBA9E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767276" y="3429000"/>
            <a:ext cx="1499924" cy="15777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4AF2F34-04F1-5318-56E4-40FE010D6A12}"/>
              </a:ext>
            </a:extLst>
          </p:cNvPr>
          <p:cNvSpPr/>
          <p:nvPr/>
        </p:nvSpPr>
        <p:spPr>
          <a:xfrm>
            <a:off x="2057400" y="6452754"/>
            <a:ext cx="1143000" cy="2008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EDA61F-9474-70CE-B58E-4178C8DC6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7576"/>
          <a:stretch/>
        </p:blipFill>
        <p:spPr>
          <a:xfrm>
            <a:off x="4542136" y="33318"/>
            <a:ext cx="3325140" cy="638249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46C108A-5666-3526-00D4-2BE166C4CC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9374"/>
          <a:stretch/>
        </p:blipFill>
        <p:spPr>
          <a:xfrm>
            <a:off x="8496047" y="446752"/>
            <a:ext cx="3163253" cy="5358163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2821D35A-BC9D-AF10-E8D6-0E611925E7BF}"/>
              </a:ext>
            </a:extLst>
          </p:cNvPr>
          <p:cNvSpPr/>
          <p:nvPr/>
        </p:nvSpPr>
        <p:spPr>
          <a:xfrm>
            <a:off x="4594650" y="951589"/>
            <a:ext cx="1419752" cy="5646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562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679C088-4721-2112-85B5-D78DE342DAEC}"/>
              </a:ext>
            </a:extLst>
          </p:cNvPr>
          <p:cNvSpPr txBox="1"/>
          <p:nvPr/>
        </p:nvSpPr>
        <p:spPr>
          <a:xfrm>
            <a:off x="685800" y="914400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HK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蘋果 </a:t>
            </a:r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iOS 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版</a:t>
            </a:r>
            <a:endParaRPr lang="en-US" altLang="zh-HK" sz="2400" b="0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algn="ctr"/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(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國內</a:t>
            </a:r>
            <a:r>
              <a:rPr lang="en-US" altLang="zh-HK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/</a:t>
            </a:r>
            <a:r>
              <a:rPr lang="zh-HK" altLang="en-US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香港用戶</a:t>
            </a:r>
            <a:r>
              <a:rPr lang="en-US" altLang="zh-TW" sz="2400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)</a:t>
            </a:r>
            <a:endParaRPr lang="zh-HK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92C315-7E16-DF9B-264C-EA793FE7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789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E1554A1-5B58-A555-56C2-AB862F4E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3ECBD33-A804-5560-3683-F1EAB6C982C2}"/>
              </a:ext>
            </a:extLst>
          </p:cNvPr>
          <p:cNvSpPr txBox="1"/>
          <p:nvPr/>
        </p:nvSpPr>
        <p:spPr>
          <a:xfrm>
            <a:off x="4368033" y="391180"/>
            <a:ext cx="2889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Ayers </a:t>
            </a:r>
            <a:r>
              <a:rPr lang="zh-HK" altLang="en-US" sz="28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保</a:t>
            </a:r>
            <a:r>
              <a:rPr lang="zh-TW" altLang="zh-HK" sz="28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安編碼</a:t>
            </a:r>
            <a:endParaRPr lang="en-US" altLang="zh-HK" sz="2800" b="0" i="0" dirty="0">
              <a:solidFill>
                <a:srgbClr val="222222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DC5BEB-FFBF-993D-A19A-F695F36B0A4B}"/>
              </a:ext>
            </a:extLst>
          </p:cNvPr>
          <p:cNvSpPr txBox="1"/>
          <p:nvPr/>
        </p:nvSpPr>
        <p:spPr>
          <a:xfrm>
            <a:off x="8890794" y="1099065"/>
            <a:ext cx="1905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安卓版</a:t>
            </a:r>
            <a:endParaRPr lang="en-US" altLang="zh-TW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222222"/>
                </a:solidFill>
                <a:latin typeface="Helvetica" panose="020B0604020202020204" pitchFamily="34" charset="0"/>
              </a:rPr>
              <a:t>(</a:t>
            </a:r>
            <a:r>
              <a:rPr lang="zh-TW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國內用戶</a:t>
            </a:r>
            <a:r>
              <a:rPr lang="en-US" altLang="zh-TW" sz="2400" dirty="0">
                <a:solidFill>
                  <a:srgbClr val="222222"/>
                </a:solidFill>
                <a:latin typeface="Helvetica" panose="020B0604020202020204" pitchFamily="34" charset="0"/>
              </a:rPr>
              <a:t>)</a:t>
            </a:r>
            <a:endParaRPr lang="zh-HK" altLang="en-US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01F9D44-1E7C-1C70-704E-20319ED5E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581" y="3499211"/>
            <a:ext cx="3188058" cy="3130189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9B2C8D5-7EF2-981F-6F3E-DB95F4E4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438400"/>
            <a:ext cx="2857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D70C198-D547-D698-D389-F2369FE3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65" y="2438400"/>
            <a:ext cx="333910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E2718A4-30C5-FEB9-3E2D-9802A0F3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92" y="2076057"/>
            <a:ext cx="1507085" cy="15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B64E17-58C6-BC17-22A7-68868A1132E8}"/>
              </a:ext>
            </a:extLst>
          </p:cNvPr>
          <p:cNvSpPr txBox="1"/>
          <p:nvPr/>
        </p:nvSpPr>
        <p:spPr>
          <a:xfrm>
            <a:off x="4674296" y="1283732"/>
            <a:ext cx="2202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Android </a:t>
            </a:r>
            <a:r>
              <a:rPr lang="zh-HK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版</a:t>
            </a:r>
            <a:endParaRPr lang="en-US" altLang="zh-HK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(</a:t>
            </a:r>
            <a:r>
              <a:rPr lang="zh-HK" altLang="en-US" sz="2400" dirty="0">
                <a:solidFill>
                  <a:srgbClr val="222222"/>
                </a:solidFill>
                <a:latin typeface="Helvetica" panose="020B0604020202020204" pitchFamily="34" charset="0"/>
              </a:rPr>
              <a:t>香港用戶</a:t>
            </a:r>
            <a:r>
              <a:rPr lang="en-US" altLang="zh-HK" sz="2400" dirty="0">
                <a:solidFill>
                  <a:srgbClr val="222222"/>
                </a:solidFill>
                <a:latin typeface="Helvetica" panose="020B0604020202020204" pitchFamily="34" charset="0"/>
              </a:rPr>
              <a:t>)</a:t>
            </a:r>
            <a:endParaRPr lang="zh-HK" altLang="en-US" sz="2400" dirty="0">
              <a:solidFill>
                <a:srgbClr val="222222"/>
              </a:solidFill>
              <a:latin typeface="Helvetica" panose="020B0604020202020204" pitchFamily="34" charset="0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EA9208CF-10C8-CD3A-4D16-668987C8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1" y="3391917"/>
            <a:ext cx="3466083" cy="34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39054D33-4A0C-84EC-C665-DDBB913DBD47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6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600" y="2286000"/>
            <a:ext cx="778827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客戶請在</a:t>
            </a:r>
            <a:r>
              <a:rPr sz="2000" spc="40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APPLE</a:t>
            </a:r>
            <a:r>
              <a:rPr sz="2000" spc="35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 STORE</a:t>
            </a:r>
            <a:r>
              <a:rPr sz="2000" spc="40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 </a:t>
            </a:r>
            <a:r>
              <a:rPr sz="2000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或</a:t>
            </a:r>
            <a:r>
              <a:rPr lang="en-US" sz="2000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 </a:t>
            </a:r>
            <a:r>
              <a:rPr sz="2000" spc="50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GOOGLE</a:t>
            </a:r>
            <a:r>
              <a:rPr sz="2000" spc="70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 </a:t>
            </a:r>
            <a:r>
              <a:rPr sz="2000" spc="35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PLAY</a:t>
            </a:r>
            <a:endParaRPr lang="en-US" sz="2000" spc="35" dirty="0">
              <a:latin typeface="DengXian" panose="02010600030101010101" pitchFamily="2" charset="-122"/>
              <a:ea typeface="DengXian" panose="02010600030101010101" pitchFamily="2" charset="-122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 spc="35" dirty="0">
              <a:latin typeface="DengXian" panose="02010600030101010101" pitchFamily="2" charset="-122"/>
              <a:ea typeface="DengXian" panose="02010600030101010101" pitchFamily="2" charset="-122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err="1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搜尋及下載『</a:t>
            </a:r>
            <a:r>
              <a:rPr sz="2000" b="1" spc="50" dirty="0" err="1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AYERS</a:t>
            </a:r>
            <a:r>
              <a:rPr sz="2000" b="1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 </a:t>
            </a:r>
            <a:r>
              <a:rPr sz="2000" b="1" spc="45" dirty="0"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TOKEN</a:t>
            </a:r>
            <a:r>
              <a:rPr sz="2000" dirty="0">
                <a:latin typeface="DengXian" panose="02010600030101010101" pitchFamily="2" charset="-122"/>
                <a:ea typeface="DengXian" panose="02010600030101010101" pitchFamily="2" charset="-122"/>
                <a:cs typeface="UKIJ CJK"/>
              </a:rPr>
              <a:t>』手機程式。</a:t>
            </a:r>
          </a:p>
        </p:txBody>
      </p:sp>
      <p:sp>
        <p:nvSpPr>
          <p:cNvPr id="4" name="object 4"/>
          <p:cNvSpPr/>
          <p:nvPr/>
        </p:nvSpPr>
        <p:spPr>
          <a:xfrm>
            <a:off x="270894" y="1186814"/>
            <a:ext cx="6053706" cy="5024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2044574-0FF8-9582-C0A5-45F01C458215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4079" y="751331"/>
            <a:ext cx="2842260" cy="4806950"/>
            <a:chOff x="2164079" y="751331"/>
            <a:chExt cx="2842260" cy="4806950"/>
          </a:xfrm>
        </p:grpSpPr>
        <p:sp>
          <p:nvSpPr>
            <p:cNvPr id="3" name="object 3"/>
            <p:cNvSpPr/>
            <p:nvPr/>
          </p:nvSpPr>
          <p:spPr>
            <a:xfrm>
              <a:off x="2164079" y="751331"/>
              <a:ext cx="2842260" cy="4806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18943" y="797051"/>
              <a:ext cx="2682239" cy="46558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9893" y="778001"/>
              <a:ext cx="2720340" cy="4693920"/>
            </a:xfrm>
            <a:custGeom>
              <a:avLst/>
              <a:gdLst/>
              <a:ahLst/>
              <a:cxnLst/>
              <a:rect l="l" t="t" r="r" b="b"/>
              <a:pathLst>
                <a:path w="2720340" h="4693920">
                  <a:moveTo>
                    <a:pt x="0" y="4693920"/>
                  </a:moveTo>
                  <a:lnTo>
                    <a:pt x="2720339" y="4693920"/>
                  </a:lnTo>
                  <a:lnTo>
                    <a:pt x="2720339" y="0"/>
                  </a:lnTo>
                  <a:lnTo>
                    <a:pt x="0" y="0"/>
                  </a:lnTo>
                  <a:lnTo>
                    <a:pt x="0" y="46939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06982" y="2362200"/>
            <a:ext cx="61330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KIJ CJK"/>
                <a:cs typeface="UKIJ CJK"/>
              </a:rPr>
              <a:t>『</a:t>
            </a:r>
            <a:r>
              <a:rPr sz="2000" spc="-60" dirty="0">
                <a:latin typeface="UKIJ CJK"/>
                <a:cs typeface="UKIJ CJK"/>
              </a:rPr>
              <a:t> </a:t>
            </a:r>
            <a:r>
              <a:rPr sz="2000" spc="20" dirty="0">
                <a:latin typeface="UKIJ CJK"/>
                <a:cs typeface="UKIJ CJK"/>
              </a:rPr>
              <a:t>Ayers</a:t>
            </a:r>
            <a:r>
              <a:rPr sz="2000" spc="-40" dirty="0">
                <a:latin typeface="UKIJ CJK"/>
                <a:cs typeface="UKIJ CJK"/>
              </a:rPr>
              <a:t> </a:t>
            </a:r>
            <a:r>
              <a:rPr sz="2000" spc="-25" dirty="0">
                <a:latin typeface="UKIJ CJK"/>
                <a:cs typeface="UKIJ CJK"/>
              </a:rPr>
              <a:t>Token</a:t>
            </a:r>
            <a:r>
              <a:rPr sz="2000" spc="-110" dirty="0">
                <a:latin typeface="UKIJ CJK"/>
                <a:cs typeface="UKIJ CJK"/>
              </a:rPr>
              <a:t> </a:t>
            </a:r>
            <a:r>
              <a:rPr sz="2000" dirty="0">
                <a:latin typeface="UKIJ CJK"/>
                <a:cs typeface="UKIJ CJK"/>
              </a:rPr>
              <a:t>』手機程式下載完成後，</a:t>
            </a:r>
          </a:p>
          <a:p>
            <a:pPr marL="5715" algn="ctr">
              <a:lnSpc>
                <a:spcPct val="100000"/>
              </a:lnSpc>
            </a:pPr>
            <a:r>
              <a:rPr sz="2000" spc="-5" dirty="0">
                <a:latin typeface="UKIJ CJK"/>
                <a:cs typeface="UKIJ CJK"/>
              </a:rPr>
              <a:t>客戶開啟程式便會顯示此介面</a:t>
            </a:r>
            <a:r>
              <a:rPr sz="2000" dirty="0">
                <a:latin typeface="UKIJ CJK"/>
                <a:cs typeface="UKIJ CJK"/>
              </a:rPr>
              <a:t>。</a:t>
            </a:r>
          </a:p>
          <a:p>
            <a:pPr algn="ctr">
              <a:lnSpc>
                <a:spcPct val="100000"/>
              </a:lnSpc>
            </a:pPr>
            <a:r>
              <a:rPr sz="2000" dirty="0" err="1">
                <a:latin typeface="UKIJ CJK"/>
                <a:cs typeface="UKIJ CJK"/>
              </a:rPr>
              <a:t>請自訂一個</a:t>
            </a:r>
            <a:r>
              <a:rPr lang="en-US" sz="2000" dirty="0">
                <a:latin typeface="UKIJ CJK"/>
                <a:cs typeface="UKIJ CJK"/>
              </a:rPr>
              <a:t> </a:t>
            </a:r>
            <a:r>
              <a:rPr sz="2000" spc="50" dirty="0">
                <a:latin typeface="UKIJ CJK"/>
                <a:cs typeface="UKIJ CJK"/>
              </a:rPr>
              <a:t>6</a:t>
            </a:r>
            <a:r>
              <a:rPr lang="en-US" sz="2000" spc="50" dirty="0">
                <a:latin typeface="UKIJ CJK"/>
                <a:cs typeface="UKIJ CJK"/>
              </a:rPr>
              <a:t>  </a:t>
            </a:r>
            <a:r>
              <a:rPr sz="2000" spc="200" dirty="0">
                <a:latin typeface="UKIJ CJK"/>
                <a:cs typeface="UKIJ CJK"/>
              </a:rPr>
              <a:t>-</a:t>
            </a:r>
            <a:r>
              <a:rPr lang="en-US" sz="2000" spc="200" dirty="0">
                <a:latin typeface="UKIJ CJK"/>
                <a:cs typeface="UKIJ CJK"/>
              </a:rPr>
              <a:t> </a:t>
            </a:r>
            <a:r>
              <a:rPr sz="2000" spc="35" dirty="0">
                <a:latin typeface="UKIJ CJK"/>
                <a:cs typeface="UKIJ CJK"/>
              </a:rPr>
              <a:t>8</a:t>
            </a:r>
            <a:r>
              <a:rPr lang="en-US" sz="2000" spc="35" dirty="0">
                <a:latin typeface="UKIJ CJK"/>
                <a:cs typeface="UKIJ CJK"/>
              </a:rPr>
              <a:t> </a:t>
            </a:r>
            <a:r>
              <a:rPr sz="2000" dirty="0" err="1">
                <a:latin typeface="UKIJ CJK"/>
                <a:cs typeface="UKIJ CJK"/>
              </a:rPr>
              <a:t>位數字的密碼為開啟程式的保安密</a:t>
            </a:r>
            <a:r>
              <a:rPr sz="2000" spc="-5" dirty="0" err="1">
                <a:latin typeface="UKIJ CJK"/>
                <a:cs typeface="UKIJ CJK"/>
              </a:rPr>
              <a:t>碼</a:t>
            </a:r>
            <a:r>
              <a:rPr sz="2000" dirty="0">
                <a:latin typeface="UKIJ CJK"/>
                <a:cs typeface="UKIJ CJK"/>
              </a:rPr>
              <a:t>。</a:t>
            </a:r>
          </a:p>
        </p:txBody>
      </p:sp>
      <p:sp>
        <p:nvSpPr>
          <p:cNvPr id="7" name="object 7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2EC7519-46A9-DA12-CEF7-E3E2E484A3D8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0" y="867155"/>
            <a:ext cx="2836545" cy="4813300"/>
            <a:chOff x="2118360" y="867155"/>
            <a:chExt cx="2836545" cy="4813300"/>
          </a:xfrm>
        </p:grpSpPr>
        <p:sp>
          <p:nvSpPr>
            <p:cNvPr id="3" name="object 3"/>
            <p:cNvSpPr/>
            <p:nvPr/>
          </p:nvSpPr>
          <p:spPr>
            <a:xfrm>
              <a:off x="2118360" y="867155"/>
              <a:ext cx="2836164" cy="4812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3224" y="912875"/>
              <a:ext cx="2676144" cy="46619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4174" y="895349"/>
              <a:ext cx="2715895" cy="4700270"/>
            </a:xfrm>
            <a:custGeom>
              <a:avLst/>
              <a:gdLst/>
              <a:ahLst/>
              <a:cxnLst/>
              <a:rect l="l" t="t" r="r" b="b"/>
              <a:pathLst>
                <a:path w="2715895" h="4700270">
                  <a:moveTo>
                    <a:pt x="0" y="4699762"/>
                  </a:moveTo>
                  <a:lnTo>
                    <a:pt x="2715387" y="4699762"/>
                  </a:lnTo>
                  <a:lnTo>
                    <a:pt x="2715387" y="0"/>
                  </a:lnTo>
                  <a:lnTo>
                    <a:pt x="0" y="0"/>
                  </a:lnTo>
                  <a:lnTo>
                    <a:pt x="0" y="469976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6400" y="3114811"/>
            <a:ext cx="5867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err="1">
                <a:latin typeface="UKIJ CJK"/>
                <a:cs typeface="UKIJ CJK"/>
              </a:rPr>
              <a:t>客戶請再次輸入自訂</a:t>
            </a:r>
            <a:r>
              <a:rPr sz="2000" spc="-20" dirty="0" err="1">
                <a:latin typeface="UKIJ CJK"/>
                <a:cs typeface="UKIJ CJK"/>
              </a:rPr>
              <a:t>的</a:t>
            </a:r>
            <a:r>
              <a:rPr lang="en-US" sz="2000" spc="-20" dirty="0">
                <a:latin typeface="UKIJ CJK"/>
                <a:cs typeface="UKIJ CJK"/>
              </a:rPr>
              <a:t> </a:t>
            </a:r>
            <a:r>
              <a:rPr sz="2000" spc="95" dirty="0">
                <a:latin typeface="UKIJ CJK"/>
                <a:cs typeface="UKIJ CJK"/>
              </a:rPr>
              <a:t>6</a:t>
            </a:r>
            <a:r>
              <a:rPr lang="en-US" sz="2000" spc="95" dirty="0">
                <a:latin typeface="UKIJ CJK"/>
                <a:cs typeface="UKIJ CJK"/>
              </a:rPr>
              <a:t> </a:t>
            </a:r>
            <a:r>
              <a:rPr sz="2000" spc="95" dirty="0">
                <a:latin typeface="UKIJ CJK"/>
                <a:cs typeface="UKIJ CJK"/>
              </a:rPr>
              <a:t>-</a:t>
            </a:r>
            <a:r>
              <a:rPr lang="en-US" sz="2000" spc="95" dirty="0">
                <a:latin typeface="UKIJ CJK"/>
                <a:cs typeface="UKIJ CJK"/>
              </a:rPr>
              <a:t> </a:t>
            </a:r>
            <a:r>
              <a:rPr sz="2000" spc="95" dirty="0">
                <a:latin typeface="UKIJ CJK"/>
                <a:cs typeface="UKIJ CJK"/>
              </a:rPr>
              <a:t>8</a:t>
            </a:r>
            <a:r>
              <a:rPr lang="en-US" sz="2000" spc="95" dirty="0">
                <a:latin typeface="UKIJ CJK"/>
                <a:cs typeface="UKIJ CJK"/>
              </a:rPr>
              <a:t> </a:t>
            </a:r>
            <a:r>
              <a:rPr sz="2000" spc="-15" dirty="0" err="1">
                <a:latin typeface="UKIJ CJK"/>
                <a:cs typeface="UKIJ CJK"/>
              </a:rPr>
              <a:t>位保安密碼以示確</a:t>
            </a:r>
            <a:r>
              <a:rPr sz="2000" spc="-25" dirty="0" err="1">
                <a:latin typeface="UKIJ CJK"/>
                <a:cs typeface="UKIJ CJK"/>
              </a:rPr>
              <a:t>認</a:t>
            </a:r>
            <a:r>
              <a:rPr sz="2000" dirty="0">
                <a:latin typeface="UKIJ CJK"/>
                <a:cs typeface="UKIJ CJK"/>
              </a:rPr>
              <a:t>。</a:t>
            </a:r>
          </a:p>
        </p:txBody>
      </p:sp>
      <p:sp>
        <p:nvSpPr>
          <p:cNvPr id="7" name="object 7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B9FD920-3214-0593-F0C2-B406C5F9BCAE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8779" y="1051560"/>
            <a:ext cx="2865120" cy="4814570"/>
            <a:chOff x="1668779" y="1051560"/>
            <a:chExt cx="2865120" cy="4814570"/>
          </a:xfrm>
        </p:grpSpPr>
        <p:sp>
          <p:nvSpPr>
            <p:cNvPr id="3" name="object 3"/>
            <p:cNvSpPr/>
            <p:nvPr/>
          </p:nvSpPr>
          <p:spPr>
            <a:xfrm>
              <a:off x="1668779" y="1051560"/>
              <a:ext cx="2865120" cy="48143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3643" y="1097280"/>
              <a:ext cx="2705100" cy="4663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6117" y="1079754"/>
              <a:ext cx="2743200" cy="4701540"/>
            </a:xfrm>
            <a:custGeom>
              <a:avLst/>
              <a:gdLst/>
              <a:ahLst/>
              <a:cxnLst/>
              <a:rect l="l" t="t" r="r" b="b"/>
              <a:pathLst>
                <a:path w="2743200" h="4701540">
                  <a:moveTo>
                    <a:pt x="0" y="4701540"/>
                  </a:moveTo>
                  <a:lnTo>
                    <a:pt x="2743200" y="470154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47015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08116" y="2989834"/>
            <a:ext cx="5503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UKIJ CJK"/>
                <a:cs typeface="UKIJ CJK"/>
              </a:rPr>
              <a:t>完成自訂密碼成功登錄後，系統將顯示</a:t>
            </a:r>
            <a:r>
              <a:rPr sz="1800" spc="335" dirty="0">
                <a:latin typeface="UKIJ CJK"/>
                <a:cs typeface="UKIJ CJK"/>
              </a:rPr>
              <a:t>&lt;&lt;免責聲明</a:t>
            </a:r>
            <a:r>
              <a:rPr sz="1800" spc="275" dirty="0">
                <a:latin typeface="UKIJ CJK"/>
                <a:cs typeface="UKIJ CJK"/>
              </a:rPr>
              <a:t>&gt;&gt; 請客戶細閱此聲明，然後按同意</a:t>
            </a:r>
            <a:r>
              <a:rPr sz="1800" spc="-10" dirty="0">
                <a:latin typeface="UKIJ CJK"/>
                <a:cs typeface="UKIJ CJK"/>
              </a:rPr>
              <a:t>鍵</a:t>
            </a:r>
            <a:r>
              <a:rPr sz="1800" dirty="0">
                <a:latin typeface="UKIJ CJK"/>
                <a:cs typeface="UKIJ CJK"/>
              </a:rPr>
              <a:t>。</a:t>
            </a:r>
            <a:endParaRPr sz="1800">
              <a:latin typeface="UKIJ CJK"/>
              <a:cs typeface="UKIJ CJ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52559" y="5838442"/>
            <a:ext cx="3025140" cy="999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AE1512FE-3E81-05C7-5295-1E6ECC29DE84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76DD18F3-F14E-2E5C-3ABB-5BBF9DF2DCF7}"/>
              </a:ext>
            </a:extLst>
          </p:cNvPr>
          <p:cNvGrpSpPr/>
          <p:nvPr/>
        </p:nvGrpSpPr>
        <p:grpSpPr>
          <a:xfrm>
            <a:off x="1066800" y="1828800"/>
            <a:ext cx="4822888" cy="4076700"/>
            <a:chOff x="587312" y="609600"/>
            <a:chExt cx="4822888" cy="4076700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0877111F-5079-3972-DF04-4162A48C0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6667"/>
            <a:stretch/>
          </p:blipFill>
          <p:spPr>
            <a:xfrm>
              <a:off x="587313" y="609600"/>
              <a:ext cx="4746687" cy="13716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23916939-F3C6-8EDB-5A04-FF2DC70DE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762000"/>
              <a:ext cx="190500" cy="152400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6CD938E6-FF50-4F00-2351-C67EE499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676274"/>
              <a:ext cx="3048000" cy="238126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27254139-43AC-2639-1021-AC23A052C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1" t="24444" r="-1371" b="62223"/>
            <a:stretch/>
          </p:blipFill>
          <p:spPr>
            <a:xfrm>
              <a:off x="587312" y="1943100"/>
              <a:ext cx="4822888" cy="137160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F5E2D336-1871-40F2-60D2-C28A9CF72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8" b="-121"/>
            <a:stretch/>
          </p:blipFill>
          <p:spPr>
            <a:xfrm>
              <a:off x="594933" y="3314700"/>
              <a:ext cx="4746687" cy="137160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A84CE04-151C-B4B4-F28C-68BD4846C518}"/>
                </a:ext>
              </a:extLst>
            </p:cNvPr>
            <p:cNvSpPr/>
            <p:nvPr/>
          </p:nvSpPr>
          <p:spPr>
            <a:xfrm>
              <a:off x="838200" y="3124200"/>
              <a:ext cx="1066800" cy="10668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1" name="橢圓 20">
            <a:extLst>
              <a:ext uri="{FF2B5EF4-FFF2-40B4-BE49-F238E27FC236}">
                <a16:creationId xmlns:a16="http://schemas.microsoft.com/office/drawing/2014/main" id="{334F0492-B382-C213-6F84-AF42E3440B75}"/>
              </a:ext>
            </a:extLst>
          </p:cNvPr>
          <p:cNvSpPr/>
          <p:nvPr/>
        </p:nvSpPr>
        <p:spPr>
          <a:xfrm>
            <a:off x="-249382" y="-127842"/>
            <a:ext cx="2133600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HK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D7E75DB9-FE7B-A80A-172B-3B58BFA3B76E}"/>
              </a:ext>
            </a:extLst>
          </p:cNvPr>
          <p:cNvSpPr txBox="1"/>
          <p:nvPr/>
        </p:nvSpPr>
        <p:spPr>
          <a:xfrm>
            <a:off x="7239000" y="3848100"/>
            <a:ext cx="236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>
                <a:latin typeface="UKIJ CJK"/>
                <a:cs typeface="UKIJ CJK"/>
              </a:rPr>
              <a:t>點選 “</a:t>
            </a:r>
            <a:r>
              <a:rPr lang="zh-TW" altLang="en-US" sz="2000" dirty="0">
                <a:latin typeface="UKIJ CJK"/>
                <a:cs typeface="UKIJ CJK"/>
              </a:rPr>
              <a:t>註</a:t>
            </a:r>
            <a:r>
              <a:rPr lang="zh-CN" altLang="en-US" sz="2000" dirty="0">
                <a:latin typeface="UKIJ CJK"/>
                <a:cs typeface="UKIJ CJK"/>
              </a:rPr>
              <a:t>册編碼”</a:t>
            </a:r>
            <a:endParaRPr sz="2000" dirty="0">
              <a:latin typeface="UKIJ CJK"/>
              <a:cs typeface="UKIJ CJK"/>
            </a:endParaRP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49A3A22C-3EDC-5B1B-1CEA-0E9B79D4E9E5}"/>
              </a:ext>
            </a:extLst>
          </p:cNvPr>
          <p:cNvSpPr/>
          <p:nvPr/>
        </p:nvSpPr>
        <p:spPr>
          <a:xfrm rot="4607425">
            <a:off x="4294047" y="2343188"/>
            <a:ext cx="870043" cy="436856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859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557</Words>
  <Application>Microsoft Office PowerPoint</Application>
  <PresentationFormat>寬螢幕</PresentationFormat>
  <Paragraphs>140</Paragraphs>
  <Slides>33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1" baseType="lpstr">
      <vt:lpstr>DengXian</vt:lpstr>
      <vt:lpstr>Noto Sans CJK HK</vt:lpstr>
      <vt:lpstr>UKIJ CJK</vt:lpstr>
      <vt:lpstr>UnDotum</vt:lpstr>
      <vt:lpstr>Arial</vt:lpstr>
      <vt:lpstr>Calibri</vt:lpstr>
      <vt:lpstr>Helvetica</vt:lpstr>
      <vt:lpstr>Office Theme</vt:lpstr>
      <vt:lpstr>PowerPoint 簡報</vt:lpstr>
      <vt:lpstr>PowerPoint 簡報</vt:lpstr>
      <vt:lpstr>AYERS TOKEN 下載及使用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然後請客戶按指示輸入：</vt:lpstr>
      <vt:lpstr>PowerPoint 簡報</vt:lpstr>
      <vt:lpstr>PowerPoint 簡報</vt:lpstr>
      <vt:lpstr>資料輸入完成後， 『 Ayers Token 』系統 會顯示一個只維持三十秒有效的保安編碼</vt:lpstr>
      <vt:lpstr>潮 商 證 券 (AYERS)   手機程式初次登入教學</vt:lpstr>
      <vt:lpstr>PowerPoint 簡報</vt:lpstr>
      <vt:lpstr>PowerPoint 簡報</vt:lpstr>
      <vt:lpstr>PowerPoint 簡報</vt:lpstr>
      <vt:lpstr>PowerPoint 簡報</vt:lpstr>
      <vt:lpstr>PowerPoint 簡報</vt:lpstr>
      <vt:lpstr>潮商網上交易平台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Shang Chao</dc:creator>
  <cp:lastModifiedBy>Gavin Yeung</cp:lastModifiedBy>
  <cp:revision>4</cp:revision>
  <cp:lastPrinted>2023-11-09T05:45:07Z</cp:lastPrinted>
  <dcterms:created xsi:type="dcterms:W3CDTF">2023-11-08T07:42:39Z</dcterms:created>
  <dcterms:modified xsi:type="dcterms:W3CDTF">2023-11-10T02:14:43Z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2023-11-08T00:00:00Z</vt:filetime>
  </property>
</Properties>
</file>